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76" r:id="rId3"/>
    <p:sldId id="275" r:id="rId4"/>
    <p:sldId id="258" r:id="rId5"/>
    <p:sldId id="278" r:id="rId6"/>
    <p:sldId id="284" r:id="rId7"/>
    <p:sldId id="279" r:id="rId8"/>
    <p:sldId id="277" r:id="rId9"/>
    <p:sldId id="268" r:id="rId10"/>
    <p:sldId id="274" r:id="rId11"/>
    <p:sldId id="280" r:id="rId12"/>
    <p:sldId id="281" r:id="rId13"/>
    <p:sldId id="282" r:id="rId14"/>
    <p:sldId id="283" r:id="rId15"/>
    <p:sldId id="270" r:id="rId16"/>
    <p:sldId id="271"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900" y="-270"/>
      </p:cViewPr>
      <p:guideLst>
        <p:guide orient="horz" pos="2160"/>
        <p:guide pos="3840"/>
      </p:guideLst>
    </p:cSldViewPr>
  </p:slideViewPr>
  <p:notesTextViewPr>
    <p:cViewPr>
      <p:scale>
        <a:sx n="1" d="1"/>
        <a:sy n="1" d="1"/>
      </p:scale>
      <p:origin x="0" y="0"/>
    </p:cViewPr>
  </p:notesTextViewPr>
  <p:sorterViewPr>
    <p:cViewPr>
      <p:scale>
        <a:sx n="100" d="100"/>
        <a:sy n="100" d="100"/>
      </p:scale>
      <p:origin x="0" y="18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D01ADF9-342F-4A14-9D82-B1E146290271}" type="datetimeFigureOut">
              <a:rPr lang="en-US" smtClean="0"/>
              <a:t>10/31/2019</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F471C3C-0CEF-4FD5-9AA5-B86F40069E9C}" type="slidenum">
              <a:rPr lang="en-US" smtClean="0"/>
              <a:t>‹#›</a:t>
            </a:fld>
            <a:endParaRPr lang="en-US"/>
          </a:p>
        </p:txBody>
      </p:sp>
    </p:spTree>
    <p:extLst>
      <p:ext uri="{BB962C8B-B14F-4D97-AF65-F5344CB8AC3E}">
        <p14:creationId xmlns:p14="http://schemas.microsoft.com/office/powerpoint/2010/main" val="3564679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sz="1400" dirty="0"/>
          </a:p>
        </p:txBody>
      </p:sp>
      <p:sp>
        <p:nvSpPr>
          <p:cNvPr id="4" name="Foliennummernplatzhalter 3"/>
          <p:cNvSpPr>
            <a:spLocks noGrp="1"/>
          </p:cNvSpPr>
          <p:nvPr>
            <p:ph type="sldNum" sz="quarter" idx="10"/>
          </p:nvPr>
        </p:nvSpPr>
        <p:spPr/>
        <p:txBody>
          <a:bodyPr/>
          <a:lstStyle/>
          <a:p>
            <a:fld id="{276F4F92-661F-4424-ADED-7D3829A4203F}" type="slidenum">
              <a:rPr lang="de-DE" smtClean="0"/>
              <a:pPr/>
              <a:t>1</a:t>
            </a:fld>
            <a:endParaRPr lang="de-DE"/>
          </a:p>
        </p:txBody>
      </p:sp>
    </p:spTree>
    <p:extLst>
      <p:ext uri="{BB962C8B-B14F-4D97-AF65-F5344CB8AC3E}">
        <p14:creationId xmlns:p14="http://schemas.microsoft.com/office/powerpoint/2010/main" val="4188440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1A6A57B-CCC3-4339-9E74-28C2E9141FC9}"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98E0F7-75D7-4F07-9408-490359EC950A}" type="slidenum">
              <a:rPr lang="en-US" smtClean="0"/>
              <a:t>‹#›</a:t>
            </a:fld>
            <a:endParaRPr lang="en-US"/>
          </a:p>
        </p:txBody>
      </p:sp>
    </p:spTree>
    <p:extLst>
      <p:ext uri="{BB962C8B-B14F-4D97-AF65-F5344CB8AC3E}">
        <p14:creationId xmlns:p14="http://schemas.microsoft.com/office/powerpoint/2010/main" val="813804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6A57B-CCC3-4339-9E74-28C2E9141FC9}"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98E0F7-75D7-4F07-9408-490359EC950A}" type="slidenum">
              <a:rPr lang="en-US" smtClean="0"/>
              <a:t>‹#›</a:t>
            </a:fld>
            <a:endParaRPr lang="en-US"/>
          </a:p>
        </p:txBody>
      </p:sp>
    </p:spTree>
    <p:extLst>
      <p:ext uri="{BB962C8B-B14F-4D97-AF65-F5344CB8AC3E}">
        <p14:creationId xmlns:p14="http://schemas.microsoft.com/office/powerpoint/2010/main" val="738333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6A57B-CCC3-4339-9E74-28C2E9141FC9}"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98E0F7-75D7-4F07-9408-490359EC950A}" type="slidenum">
              <a:rPr lang="en-US" smtClean="0"/>
              <a:t>‹#›</a:t>
            </a:fld>
            <a:endParaRPr lang="en-US"/>
          </a:p>
        </p:txBody>
      </p:sp>
    </p:spTree>
    <p:extLst>
      <p:ext uri="{BB962C8B-B14F-4D97-AF65-F5344CB8AC3E}">
        <p14:creationId xmlns:p14="http://schemas.microsoft.com/office/powerpoint/2010/main" val="2692446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folie">
    <p:spTree>
      <p:nvGrpSpPr>
        <p:cNvPr id="1" name=""/>
        <p:cNvGrpSpPr/>
        <p:nvPr/>
      </p:nvGrpSpPr>
      <p:grpSpPr>
        <a:xfrm>
          <a:off x="0" y="0"/>
          <a:ext cx="0" cy="0"/>
          <a:chOff x="0" y="0"/>
          <a:chExt cx="0" cy="0"/>
        </a:xfrm>
      </p:grpSpPr>
      <p:sp>
        <p:nvSpPr>
          <p:cNvPr id="8" name="Rectangle 16"/>
          <p:cNvSpPr>
            <a:spLocks noGrp="1" noChangeArrowheads="1"/>
          </p:cNvSpPr>
          <p:nvPr>
            <p:ph type="subTitle" sz="quarter" idx="1" hasCustomPrompt="1"/>
          </p:nvPr>
        </p:nvSpPr>
        <p:spPr>
          <a:xfrm>
            <a:off x="1387200" y="3239022"/>
            <a:ext cx="9379200" cy="1752600"/>
          </a:xfrm>
        </p:spPr>
        <p:txBody>
          <a:bodyPr/>
          <a:lstStyle>
            <a:lvl1pPr marL="0" indent="0" algn="ctr">
              <a:buFont typeface="Wingdings" pitchFamily="2" charset="2"/>
              <a:buNone/>
              <a:defRPr sz="2800" baseline="0"/>
            </a:lvl1pPr>
          </a:lstStyle>
          <a:p>
            <a:r>
              <a:rPr lang="de-DE" dirty="0"/>
              <a:t>Untertitel durch Klicken hinzufügen</a:t>
            </a:r>
          </a:p>
        </p:txBody>
      </p:sp>
      <p:sp>
        <p:nvSpPr>
          <p:cNvPr id="9" name="Rectangle 15"/>
          <p:cNvSpPr>
            <a:spLocks noGrp="1" noChangeArrowheads="1"/>
          </p:cNvSpPr>
          <p:nvPr>
            <p:ph type="ctrTitle" sz="quarter" hasCustomPrompt="1"/>
          </p:nvPr>
        </p:nvSpPr>
        <p:spPr>
          <a:xfrm>
            <a:off x="1387200" y="1993726"/>
            <a:ext cx="9379200" cy="1143000"/>
          </a:xfrm>
        </p:spPr>
        <p:txBody>
          <a:bodyPr anchor="ctr"/>
          <a:lstStyle>
            <a:lvl1pPr algn="ctr">
              <a:defRPr sz="3600"/>
            </a:lvl1pPr>
          </a:lstStyle>
          <a:p>
            <a:r>
              <a:rPr lang="de-DE" dirty="0"/>
              <a:t>Titel durch Klicken hinzufügen</a:t>
            </a:r>
          </a:p>
        </p:txBody>
      </p:sp>
      <p:sp>
        <p:nvSpPr>
          <p:cNvPr id="10" name="Rechteck 9"/>
          <p:cNvSpPr/>
          <p:nvPr userDrawn="1"/>
        </p:nvSpPr>
        <p:spPr bwMode="auto">
          <a:xfrm>
            <a:off x="10295467" y="6604000"/>
            <a:ext cx="1896533" cy="254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de-DE" sz="1800"/>
          </a:p>
        </p:txBody>
      </p:sp>
    </p:spTree>
    <p:extLst>
      <p:ext uri="{BB962C8B-B14F-4D97-AF65-F5344CB8AC3E}">
        <p14:creationId xmlns:p14="http://schemas.microsoft.com/office/powerpoint/2010/main" val="202713928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6A57B-CCC3-4339-9E74-28C2E9141FC9}"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98E0F7-75D7-4F07-9408-490359EC950A}" type="slidenum">
              <a:rPr lang="en-US" smtClean="0"/>
              <a:t>‹#›</a:t>
            </a:fld>
            <a:endParaRPr lang="en-US"/>
          </a:p>
        </p:txBody>
      </p:sp>
    </p:spTree>
    <p:extLst>
      <p:ext uri="{BB962C8B-B14F-4D97-AF65-F5344CB8AC3E}">
        <p14:creationId xmlns:p14="http://schemas.microsoft.com/office/powerpoint/2010/main" val="684863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A6A57B-CCC3-4339-9E74-28C2E9141FC9}"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98E0F7-75D7-4F07-9408-490359EC950A}" type="slidenum">
              <a:rPr lang="en-US" smtClean="0"/>
              <a:t>‹#›</a:t>
            </a:fld>
            <a:endParaRPr lang="en-US"/>
          </a:p>
        </p:txBody>
      </p:sp>
    </p:spTree>
    <p:extLst>
      <p:ext uri="{BB962C8B-B14F-4D97-AF65-F5344CB8AC3E}">
        <p14:creationId xmlns:p14="http://schemas.microsoft.com/office/powerpoint/2010/main" val="105571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A6A57B-CCC3-4339-9E74-28C2E9141FC9}"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98E0F7-75D7-4F07-9408-490359EC950A}" type="slidenum">
              <a:rPr lang="en-US" smtClean="0"/>
              <a:t>‹#›</a:t>
            </a:fld>
            <a:endParaRPr lang="en-US"/>
          </a:p>
        </p:txBody>
      </p:sp>
    </p:spTree>
    <p:extLst>
      <p:ext uri="{BB962C8B-B14F-4D97-AF65-F5344CB8AC3E}">
        <p14:creationId xmlns:p14="http://schemas.microsoft.com/office/powerpoint/2010/main" val="1967735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A6A57B-CCC3-4339-9E74-28C2E9141FC9}"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98E0F7-75D7-4F07-9408-490359EC950A}" type="slidenum">
              <a:rPr lang="en-US" smtClean="0"/>
              <a:t>‹#›</a:t>
            </a:fld>
            <a:endParaRPr lang="en-US"/>
          </a:p>
        </p:txBody>
      </p:sp>
    </p:spTree>
    <p:extLst>
      <p:ext uri="{BB962C8B-B14F-4D97-AF65-F5344CB8AC3E}">
        <p14:creationId xmlns:p14="http://schemas.microsoft.com/office/powerpoint/2010/main" val="3548948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A6A57B-CCC3-4339-9E74-28C2E9141FC9}"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98E0F7-75D7-4F07-9408-490359EC950A}" type="slidenum">
              <a:rPr lang="en-US" smtClean="0"/>
              <a:t>‹#›</a:t>
            </a:fld>
            <a:endParaRPr lang="en-US"/>
          </a:p>
        </p:txBody>
      </p:sp>
    </p:spTree>
    <p:extLst>
      <p:ext uri="{BB962C8B-B14F-4D97-AF65-F5344CB8AC3E}">
        <p14:creationId xmlns:p14="http://schemas.microsoft.com/office/powerpoint/2010/main" val="2654001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A6A57B-CCC3-4339-9E74-28C2E9141FC9}"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98E0F7-75D7-4F07-9408-490359EC950A}" type="slidenum">
              <a:rPr lang="en-US" smtClean="0"/>
              <a:t>‹#›</a:t>
            </a:fld>
            <a:endParaRPr lang="en-US"/>
          </a:p>
        </p:txBody>
      </p:sp>
    </p:spTree>
    <p:extLst>
      <p:ext uri="{BB962C8B-B14F-4D97-AF65-F5344CB8AC3E}">
        <p14:creationId xmlns:p14="http://schemas.microsoft.com/office/powerpoint/2010/main" val="2776081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A6A57B-CCC3-4339-9E74-28C2E9141FC9}"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98E0F7-75D7-4F07-9408-490359EC950A}" type="slidenum">
              <a:rPr lang="en-US" smtClean="0"/>
              <a:t>‹#›</a:t>
            </a:fld>
            <a:endParaRPr lang="en-US"/>
          </a:p>
        </p:txBody>
      </p:sp>
    </p:spTree>
    <p:extLst>
      <p:ext uri="{BB962C8B-B14F-4D97-AF65-F5344CB8AC3E}">
        <p14:creationId xmlns:p14="http://schemas.microsoft.com/office/powerpoint/2010/main" val="3115394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A6A57B-CCC3-4339-9E74-28C2E9141FC9}"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98E0F7-75D7-4F07-9408-490359EC950A}" type="slidenum">
              <a:rPr lang="en-US" smtClean="0"/>
              <a:t>‹#›</a:t>
            </a:fld>
            <a:endParaRPr lang="en-US"/>
          </a:p>
        </p:txBody>
      </p:sp>
    </p:spTree>
    <p:extLst>
      <p:ext uri="{BB962C8B-B14F-4D97-AF65-F5344CB8AC3E}">
        <p14:creationId xmlns:p14="http://schemas.microsoft.com/office/powerpoint/2010/main" val="1347676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6A57B-CCC3-4339-9E74-28C2E9141FC9}"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98E0F7-75D7-4F07-9408-490359EC950A}" type="slidenum">
              <a:rPr lang="en-US" smtClean="0"/>
              <a:t>‹#›</a:t>
            </a:fld>
            <a:endParaRPr lang="en-US"/>
          </a:p>
        </p:txBody>
      </p:sp>
    </p:spTree>
    <p:extLst>
      <p:ext uri="{BB962C8B-B14F-4D97-AF65-F5344CB8AC3E}">
        <p14:creationId xmlns:p14="http://schemas.microsoft.com/office/powerpoint/2010/main" val="517393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2.xml"/><Relationship Id="rId5" Type="http://schemas.openxmlformats.org/officeDocument/2006/relationships/image" Target="../media/image7.jpe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jpe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2"/>
          <p:cNvSpPr txBox="1">
            <a:spLocks/>
          </p:cNvSpPr>
          <p:nvPr/>
        </p:nvSpPr>
        <p:spPr bwMode="auto">
          <a:xfrm>
            <a:off x="467544" y="2655346"/>
            <a:ext cx="10184753" cy="488327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a:lstStyle>
          <a:p>
            <a:pPr algn="ctr">
              <a:lnSpc>
                <a:spcPct val="150000"/>
              </a:lnSpc>
            </a:pPr>
            <a:r>
              <a:rPr lang="fr-FR" sz="4800" kern="0" dirty="0">
                <a:solidFill>
                  <a:srgbClr val="0070C0"/>
                </a:solidFill>
                <a:latin typeface="Open Sans"/>
                <a:cs typeface="Calibri" panose="020F0502020204030204" pitchFamily="34" charset="0"/>
              </a:rPr>
              <a:t>4ème réunion en ligne de la </a:t>
            </a:r>
            <a:r>
              <a:rPr lang="fr-FR" sz="4800" kern="0" dirty="0" smtClean="0">
                <a:solidFill>
                  <a:srgbClr val="0070C0"/>
                </a:solidFill>
                <a:latin typeface="Open Sans"/>
                <a:cs typeface="Calibri" panose="020F0502020204030204" pitchFamily="34" charset="0"/>
              </a:rPr>
              <a:t>CdP1</a:t>
            </a:r>
          </a:p>
          <a:p>
            <a:pPr algn="ctr">
              <a:lnSpc>
                <a:spcPct val="150000"/>
              </a:lnSpc>
            </a:pPr>
            <a:r>
              <a:rPr lang="en-US" sz="3200" b="1" dirty="0" smtClean="0"/>
              <a:t>“</a:t>
            </a:r>
            <a:r>
              <a:rPr lang="fr-FR" sz="3200" b="1" dirty="0"/>
              <a:t>Utiliser les informations sur le marché du travail comme base essentielle pour des services d’emploi efficaces pour les jeunes</a:t>
            </a:r>
            <a:r>
              <a:rPr lang="en-US" sz="3200" b="1" dirty="0" smtClean="0"/>
              <a:t>”</a:t>
            </a:r>
            <a:endParaRPr lang="en-US" sz="4800" kern="0" dirty="0">
              <a:solidFill>
                <a:srgbClr val="0070C0"/>
              </a:solidFill>
              <a:latin typeface="Open Sans"/>
              <a:cs typeface="Calibri" panose="020F0502020204030204" pitchFamily="34" charset="0"/>
            </a:endParaRPr>
          </a:p>
        </p:txBody>
      </p:sp>
      <p:pic>
        <p:nvPicPr>
          <p:cNvPr id="5"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604" t="31466" r="24633" b="20474"/>
          <a:stretch/>
        </p:blipFill>
        <p:spPr bwMode="auto">
          <a:xfrm>
            <a:off x="3868119" y="953919"/>
            <a:ext cx="4455759" cy="17014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Grafik 7" descr="GIZ"/>
          <p:cNvPicPr/>
          <p:nvPr/>
        </p:nvPicPr>
        <p:blipFill>
          <a:blip r:embed="rId4">
            <a:extLst>
              <a:ext uri="{28A0092B-C50C-407E-A947-70E740481C1C}">
                <a14:useLocalDpi xmlns:a14="http://schemas.microsoft.com/office/drawing/2010/main" val="0"/>
              </a:ext>
            </a:extLst>
          </a:blip>
          <a:srcRect/>
          <a:stretch>
            <a:fillRect/>
          </a:stretch>
        </p:blipFill>
        <p:spPr bwMode="auto">
          <a:xfrm>
            <a:off x="467544" y="361464"/>
            <a:ext cx="2245995" cy="592455"/>
          </a:xfrm>
          <a:prstGeom prst="rect">
            <a:avLst/>
          </a:prstGeom>
          <a:noFill/>
          <a:ln>
            <a:noFill/>
          </a:ln>
        </p:spPr>
      </p:pic>
      <p:pic>
        <p:nvPicPr>
          <p:cNvPr id="6" name="Grafik 5" descr="C:\Users\sd\AppData\Local\Microsoft\Windows\INetCache\Content.Word\ELdZ_ml_Office_farbe_en.bmp"/>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188125" y="275104"/>
            <a:ext cx="1417955" cy="790575"/>
          </a:xfrm>
          <a:prstGeom prst="rect">
            <a:avLst/>
          </a:prstGeom>
          <a:noFill/>
          <a:ln>
            <a:noFill/>
          </a:ln>
        </p:spPr>
      </p:pic>
      <p:sp>
        <p:nvSpPr>
          <p:cNvPr id="2" name="TextBox 1">
            <a:extLst>
              <a:ext uri="{FF2B5EF4-FFF2-40B4-BE49-F238E27FC236}">
                <a16:creationId xmlns:a16="http://schemas.microsoft.com/office/drawing/2014/main" xmlns="" id="{355227D9-D789-4A29-8F08-39DB28A73865}"/>
              </a:ext>
            </a:extLst>
          </p:cNvPr>
          <p:cNvSpPr txBox="1"/>
          <p:nvPr/>
        </p:nvSpPr>
        <p:spPr>
          <a:xfrm>
            <a:off x="3162677" y="6075123"/>
            <a:ext cx="6217374" cy="369332"/>
          </a:xfrm>
          <a:prstGeom prst="rect">
            <a:avLst/>
          </a:prstGeom>
          <a:noFill/>
        </p:spPr>
        <p:txBody>
          <a:bodyPr wrap="square" rtlCol="0">
            <a:spAutoFit/>
          </a:bodyPr>
          <a:lstStyle/>
          <a:p>
            <a:pPr algn="ctr"/>
            <a:r>
              <a:rPr lang="pt-BR" b="1" dirty="0"/>
              <a:t>31 octobre 2019: 10h00 - 12h00 GMT</a:t>
            </a:r>
            <a:endParaRPr lang="de-DE" b="1" dirty="0"/>
          </a:p>
        </p:txBody>
      </p:sp>
    </p:spTree>
    <p:extLst>
      <p:ext uri="{BB962C8B-B14F-4D97-AF65-F5344CB8AC3E}">
        <p14:creationId xmlns:p14="http://schemas.microsoft.com/office/powerpoint/2010/main" val="337828153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xmlns="" id="{E7AABD8B-4E2F-4A85-9884-B4A4016222A5}"/>
              </a:ext>
            </a:extLst>
          </p:cNvPr>
          <p:cNvGraphicFramePr>
            <a:graphicFrameLocks noGrp="1"/>
          </p:cNvGraphicFramePr>
          <p:nvPr>
            <p:extLst>
              <p:ext uri="{D42A27DB-BD31-4B8C-83A1-F6EECF244321}">
                <p14:modId xmlns:p14="http://schemas.microsoft.com/office/powerpoint/2010/main" val="2388339627"/>
              </p:ext>
            </p:extLst>
          </p:nvPr>
        </p:nvGraphicFramePr>
        <p:xfrm>
          <a:off x="106001" y="239328"/>
          <a:ext cx="11979997" cy="3275816"/>
        </p:xfrm>
        <a:graphic>
          <a:graphicData uri="http://schemas.openxmlformats.org/drawingml/2006/table">
            <a:tbl>
              <a:tblPr firstRow="1" bandRow="1">
                <a:tableStyleId>{5C22544A-7EE6-4342-B048-85BDC9FD1C3A}</a:tableStyleId>
              </a:tblPr>
              <a:tblGrid>
                <a:gridCol w="1539812">
                  <a:extLst>
                    <a:ext uri="{9D8B030D-6E8A-4147-A177-3AD203B41FA5}">
                      <a16:colId xmlns:a16="http://schemas.microsoft.com/office/drawing/2014/main" xmlns="" val="444713462"/>
                    </a:ext>
                  </a:extLst>
                </a:gridCol>
                <a:gridCol w="10440185">
                  <a:extLst>
                    <a:ext uri="{9D8B030D-6E8A-4147-A177-3AD203B41FA5}">
                      <a16:colId xmlns:a16="http://schemas.microsoft.com/office/drawing/2014/main" xmlns="" val="3848212947"/>
                    </a:ext>
                  </a:extLst>
                </a:gridCol>
              </a:tblGrid>
              <a:tr h="445405">
                <a:tc>
                  <a:txBody>
                    <a:bodyPr/>
                    <a:lstStyle/>
                    <a:p>
                      <a:pPr marL="0" marR="0" algn="ctr">
                        <a:lnSpc>
                          <a:spcPct val="107000"/>
                        </a:lnSpc>
                        <a:spcBef>
                          <a:spcPts val="600"/>
                        </a:spcBef>
                        <a:spcAft>
                          <a:spcPts val="600"/>
                        </a:spcAft>
                      </a:pPr>
                      <a:r>
                        <a:rPr lang="de-DE" sz="2000" b="1" dirty="0">
                          <a:effectLst/>
                          <a:latin typeface="Calibri" panose="020F0502020204030204" pitchFamily="34" charset="0"/>
                          <a:ea typeface="Calibri" panose="020F0502020204030204" pitchFamily="34" charset="0"/>
                          <a:cs typeface="Times New Roman" panose="02020603050405020304" pitchFamily="18" charset="0"/>
                        </a:rPr>
                        <a:t>Institution</a:t>
                      </a:r>
                    </a:p>
                  </a:txBody>
                  <a:tcPr marL="68580" marR="68580" marT="0" marB="0"/>
                </a:tc>
                <a:tc>
                  <a:txBody>
                    <a:bodyPr/>
                    <a:lstStyle/>
                    <a:p>
                      <a:pPr marL="0" marR="0" algn="ctr">
                        <a:lnSpc>
                          <a:spcPct val="107000"/>
                        </a:lnSpc>
                        <a:spcBef>
                          <a:spcPts val="600"/>
                        </a:spcBef>
                        <a:spcAft>
                          <a:spcPts val="600"/>
                        </a:spcAft>
                      </a:pPr>
                      <a:r>
                        <a:rPr lang="de-DE" sz="2000" b="1" dirty="0" smtClean="0">
                          <a:effectLst/>
                          <a:latin typeface="Calibri" panose="020F0502020204030204" pitchFamily="34" charset="0"/>
                          <a:ea typeface="Calibri" panose="020F0502020204030204" pitchFamily="34" charset="0"/>
                          <a:cs typeface="Times New Roman" panose="02020603050405020304" pitchFamily="18" charset="0"/>
                        </a:rPr>
                        <a:t>Portée pertinente du travail</a:t>
                      </a:r>
                      <a:endParaRPr lang="de-D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92008958"/>
                  </a:ext>
                </a:extLst>
              </a:tr>
              <a:tr h="873558">
                <a:tc>
                  <a:txBody>
                    <a:bodyPr/>
                    <a:lstStyle/>
                    <a:p>
                      <a:r>
                        <a:rPr lang="fr-FR" sz="1800" b="1" kern="1200" dirty="0" smtClean="0">
                          <a:solidFill>
                            <a:schemeClr val="dk1"/>
                          </a:solidFill>
                          <a:effectLst/>
                          <a:latin typeface="+mn-lt"/>
                          <a:ea typeface="+mn-ea"/>
                          <a:cs typeface="+mn-cs"/>
                        </a:rPr>
                        <a:t>Les travailleurs qualifiés surveillent "</a:t>
                      </a:r>
                      <a:r>
                        <a:rPr lang="fr-FR" sz="1800" b="1" kern="1200" dirty="0" err="1" smtClean="0">
                          <a:solidFill>
                            <a:schemeClr val="dk1"/>
                          </a:solidFill>
                          <a:effectLst/>
                          <a:latin typeface="+mn-lt"/>
                          <a:ea typeface="+mn-ea"/>
                          <a:cs typeface="+mn-cs"/>
                        </a:rPr>
                        <a:t>Perform</a:t>
                      </a:r>
                      <a:r>
                        <a:rPr lang="fr-FR" sz="1800" b="1" kern="1200" dirty="0" smtClean="0">
                          <a:solidFill>
                            <a:schemeClr val="dk1"/>
                          </a:solidFill>
                          <a:effectLst/>
                          <a:latin typeface="+mn-lt"/>
                          <a:ea typeface="+mn-ea"/>
                          <a:cs typeface="+mn-cs"/>
                        </a:rPr>
                        <a:t>"</a:t>
                      </a:r>
                      <a:endParaRPr lang="de-DE" sz="1800" b="1" kern="1200" dirty="0">
                        <a:solidFill>
                          <a:schemeClr val="dk1"/>
                        </a:solidFill>
                        <a:effectLst/>
                        <a:latin typeface="+mn-lt"/>
                        <a:ea typeface="+mn-ea"/>
                        <a:cs typeface="+mn-cs"/>
                      </a:endParaRPr>
                    </a:p>
                  </a:txBody>
                  <a:tcPr/>
                </a:tc>
                <a:tc>
                  <a:txBody>
                    <a:bodyPr/>
                    <a:lstStyle/>
                    <a:p>
                      <a:r>
                        <a:rPr lang="fr-FR" sz="1800" kern="1200" dirty="0" smtClean="0">
                          <a:solidFill>
                            <a:schemeClr val="dk1"/>
                          </a:solidFill>
                          <a:effectLst/>
                          <a:latin typeface="+mn-lt"/>
                          <a:ea typeface="+mn-ea"/>
                          <a:cs typeface="+mn-cs"/>
                        </a:rPr>
                        <a:t>Sujet: Quelle est la situation spécifique des travailleurs qualifiés dans les professions universitaires et professionnelles qualifiées dans les régions?</a:t>
                      </a:r>
                      <a:endParaRPr lang="de-DE"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927973574"/>
                  </a:ext>
                </a:extLst>
              </a:tr>
              <a:tr h="1367371">
                <a:tc>
                  <a:txBody>
                    <a:bodyPr/>
                    <a:lstStyle/>
                    <a:p>
                      <a:r>
                        <a:rPr lang="en-US" b="1" dirty="0" err="1" smtClean="0">
                          <a:solidFill>
                            <a:schemeClr val="bg1"/>
                          </a:solidFill>
                        </a:rPr>
                        <a:t>Sujets</a:t>
                      </a:r>
                      <a:r>
                        <a:rPr lang="en-US" b="1" dirty="0" smtClean="0">
                          <a:solidFill>
                            <a:schemeClr val="bg1"/>
                          </a:solidFill>
                        </a:rPr>
                        <a:t> </a:t>
                      </a:r>
                      <a:r>
                        <a:rPr lang="en-US" b="1" dirty="0" err="1" smtClean="0">
                          <a:solidFill>
                            <a:schemeClr val="bg1"/>
                          </a:solidFill>
                        </a:rPr>
                        <a:t>potentiels</a:t>
                      </a:r>
                      <a:endParaRPr lang="de-DE" b="1" dirty="0">
                        <a:solidFill>
                          <a:schemeClr val="bg1"/>
                        </a:solidFill>
                      </a:endParaRPr>
                    </a:p>
                  </a:txBody>
                  <a:tcPr>
                    <a:solidFill>
                      <a:schemeClr val="accent1"/>
                    </a:solidFill>
                  </a:tcPr>
                </a:tc>
                <a:tc>
                  <a:txBody>
                    <a:bodyPr/>
                    <a:lstStyle/>
                    <a:p>
                      <a:r>
                        <a:rPr lang="fr-FR" sz="1800" kern="1200" dirty="0" smtClean="0">
                          <a:solidFill>
                            <a:schemeClr val="dk1"/>
                          </a:solidFill>
                          <a:effectLst/>
                          <a:latin typeface="+mn-lt"/>
                          <a:ea typeface="+mn-ea"/>
                          <a:cs typeface="+mn-cs"/>
                        </a:rPr>
                        <a:t>Participation du secteur privé à LM</a:t>
                      </a:r>
                    </a:p>
                    <a:p>
                      <a:r>
                        <a:rPr lang="fr-FR" sz="1800" kern="1200" dirty="0" smtClean="0">
                          <a:solidFill>
                            <a:schemeClr val="dk1"/>
                          </a:solidFill>
                          <a:effectLst/>
                          <a:latin typeface="+mn-lt"/>
                          <a:ea typeface="+mn-ea"/>
                          <a:cs typeface="+mn-cs"/>
                        </a:rPr>
                        <a:t>Coopération en matière d'IMT</a:t>
                      </a:r>
                    </a:p>
                    <a:p>
                      <a:r>
                        <a:rPr lang="fr-FR" sz="1800" kern="1200" dirty="0" smtClean="0">
                          <a:solidFill>
                            <a:schemeClr val="dk1"/>
                          </a:solidFill>
                          <a:effectLst/>
                          <a:latin typeface="+mn-lt"/>
                          <a:ea typeface="+mn-ea"/>
                          <a:cs typeface="+mn-cs"/>
                        </a:rPr>
                        <a:t>Visualisation numérique de l'IMT</a:t>
                      </a:r>
                    </a:p>
                    <a:p>
                      <a:r>
                        <a:rPr lang="fr-FR" sz="1800" kern="1200" dirty="0" smtClean="0">
                          <a:solidFill>
                            <a:schemeClr val="dk1"/>
                          </a:solidFill>
                          <a:effectLst/>
                          <a:latin typeface="+mn-lt"/>
                          <a:ea typeface="+mn-ea"/>
                          <a:cs typeface="+mn-cs"/>
                        </a:rPr>
                        <a:t>Rôles et responsabilités</a:t>
                      </a:r>
                      <a:endParaRPr lang="de-DE" b="1" dirty="0"/>
                    </a:p>
                  </a:txBody>
                  <a:tcPr/>
                </a:tc>
                <a:extLst>
                  <a:ext uri="{0D108BD9-81ED-4DB2-BD59-A6C34878D82A}">
                    <a16:rowId xmlns:a16="http://schemas.microsoft.com/office/drawing/2014/main" xmlns="" val="1776262955"/>
                  </a:ext>
                </a:extLst>
              </a:tr>
            </a:tbl>
          </a:graphicData>
        </a:graphic>
      </p:graphicFrame>
      <p:graphicFrame>
        <p:nvGraphicFramePr>
          <p:cNvPr id="10" name="Table 9">
            <a:extLst>
              <a:ext uri="{FF2B5EF4-FFF2-40B4-BE49-F238E27FC236}">
                <a16:creationId xmlns:a16="http://schemas.microsoft.com/office/drawing/2014/main" xmlns="" id="{A10569BA-AABA-48CC-B725-D1B6F9262D82}"/>
              </a:ext>
            </a:extLst>
          </p:cNvPr>
          <p:cNvGraphicFramePr>
            <a:graphicFrameLocks noGrp="1"/>
          </p:cNvGraphicFramePr>
          <p:nvPr>
            <p:extLst>
              <p:ext uri="{D42A27DB-BD31-4B8C-83A1-F6EECF244321}">
                <p14:modId xmlns:p14="http://schemas.microsoft.com/office/powerpoint/2010/main" val="1409652189"/>
              </p:ext>
            </p:extLst>
          </p:nvPr>
        </p:nvGraphicFramePr>
        <p:xfrm>
          <a:off x="106000" y="3429000"/>
          <a:ext cx="11979997" cy="3544309"/>
        </p:xfrm>
        <a:graphic>
          <a:graphicData uri="http://schemas.openxmlformats.org/drawingml/2006/table">
            <a:tbl>
              <a:tblPr firstRow="1" bandRow="1">
                <a:tableStyleId>{5C22544A-7EE6-4342-B048-85BDC9FD1C3A}</a:tableStyleId>
              </a:tblPr>
              <a:tblGrid>
                <a:gridCol w="1539812">
                  <a:extLst>
                    <a:ext uri="{9D8B030D-6E8A-4147-A177-3AD203B41FA5}">
                      <a16:colId xmlns:a16="http://schemas.microsoft.com/office/drawing/2014/main" xmlns="" val="444713462"/>
                    </a:ext>
                  </a:extLst>
                </a:gridCol>
                <a:gridCol w="10440185">
                  <a:extLst>
                    <a:ext uri="{9D8B030D-6E8A-4147-A177-3AD203B41FA5}">
                      <a16:colId xmlns:a16="http://schemas.microsoft.com/office/drawing/2014/main" xmlns="" val="3848212947"/>
                    </a:ext>
                  </a:extLst>
                </a:gridCol>
              </a:tblGrid>
              <a:tr h="376572">
                <a:tc>
                  <a:txBody>
                    <a:bodyPr/>
                    <a:lstStyle/>
                    <a:p>
                      <a:pPr marL="0" marR="0" algn="ctr">
                        <a:lnSpc>
                          <a:spcPct val="107000"/>
                        </a:lnSpc>
                        <a:spcBef>
                          <a:spcPts val="600"/>
                        </a:spcBef>
                        <a:spcAft>
                          <a:spcPts val="600"/>
                        </a:spcAft>
                      </a:pPr>
                      <a:r>
                        <a:rPr lang="de-DE" sz="2000" b="1" dirty="0">
                          <a:effectLst/>
                          <a:latin typeface="Calibri" panose="020F0502020204030204" pitchFamily="34" charset="0"/>
                          <a:ea typeface="Calibri" panose="020F0502020204030204" pitchFamily="34" charset="0"/>
                          <a:cs typeface="Times New Roman" panose="02020603050405020304" pitchFamily="18" charset="0"/>
                        </a:rPr>
                        <a:t>Institution</a:t>
                      </a:r>
                    </a:p>
                  </a:txBody>
                  <a:tcPr marL="68580" marR="68580" marT="0" marB="0"/>
                </a:tc>
                <a:tc>
                  <a:txBody>
                    <a:bodyPr/>
                    <a:lstStyle/>
                    <a:p>
                      <a:pPr marL="0" marR="0" algn="ctr">
                        <a:lnSpc>
                          <a:spcPct val="107000"/>
                        </a:lnSpc>
                        <a:spcBef>
                          <a:spcPts val="600"/>
                        </a:spcBef>
                        <a:spcAft>
                          <a:spcPts val="600"/>
                        </a:spcAft>
                      </a:pPr>
                      <a:r>
                        <a:rPr lang="de-DE" sz="2000" b="1" dirty="0" smtClean="0">
                          <a:effectLst/>
                          <a:latin typeface="Calibri" panose="020F0502020204030204" pitchFamily="34" charset="0"/>
                          <a:ea typeface="Calibri" panose="020F0502020204030204" pitchFamily="34" charset="0"/>
                          <a:cs typeface="Times New Roman" panose="02020603050405020304" pitchFamily="18" charset="0"/>
                        </a:rPr>
                        <a:t>Portée pertinente du travail</a:t>
                      </a:r>
                      <a:endParaRPr lang="de-D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92008958"/>
                  </a:ext>
                </a:extLst>
              </a:tr>
              <a:tr h="1468867">
                <a:tc>
                  <a:txBody>
                    <a:bodyPr/>
                    <a:lstStyle/>
                    <a:p>
                      <a:r>
                        <a:rPr lang="fr-FR" sz="1800" kern="1200" dirty="0" smtClean="0">
                          <a:solidFill>
                            <a:schemeClr val="dk1"/>
                          </a:solidFill>
                          <a:effectLst/>
                          <a:latin typeface="+mn-lt"/>
                          <a:ea typeface="+mn-ea"/>
                          <a:cs typeface="+mn-cs"/>
                        </a:rPr>
                        <a:t>Centre d'information professionnelle de Rhénanie du Nord Westphalie / Hesse</a:t>
                      </a:r>
                      <a:endParaRPr lang="de-DE" sz="1800" b="1" kern="1200" dirty="0">
                        <a:solidFill>
                          <a:schemeClr val="dk1"/>
                        </a:solidFill>
                        <a:effectLst/>
                        <a:latin typeface="+mn-lt"/>
                        <a:ea typeface="+mn-ea"/>
                        <a:cs typeface="+mn-cs"/>
                      </a:endParaRPr>
                    </a:p>
                  </a:txBody>
                  <a:tcPr/>
                </a:tc>
                <a:tc>
                  <a:txBody>
                    <a:bodyPr/>
                    <a:lstStyle/>
                    <a:p>
                      <a:r>
                        <a:rPr lang="fr-FR" sz="1800" kern="1200" dirty="0" smtClean="0">
                          <a:solidFill>
                            <a:schemeClr val="dk1"/>
                          </a:solidFill>
                          <a:effectLst/>
                          <a:latin typeface="+mn-lt"/>
                          <a:ea typeface="+mn-ea"/>
                          <a:cs typeface="+mn-cs"/>
                        </a:rPr>
                        <a:t>(Auto-assistance) Point d’information pour tous les citoyens sur des sujets liés à l’éducation, au travail et au marché du travail</a:t>
                      </a:r>
                      <a:endParaRPr lang="de-DE"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927973574"/>
                  </a:ext>
                </a:extLst>
              </a:tr>
              <a:tr h="1156057">
                <a:tc>
                  <a:txBody>
                    <a:bodyPr/>
                    <a:lstStyle/>
                    <a:p>
                      <a:r>
                        <a:rPr lang="en-US" b="1" dirty="0" err="1" smtClean="0">
                          <a:solidFill>
                            <a:schemeClr val="bg1"/>
                          </a:solidFill>
                        </a:rPr>
                        <a:t>Sujets</a:t>
                      </a:r>
                      <a:r>
                        <a:rPr lang="en-US" b="1" dirty="0" smtClean="0">
                          <a:solidFill>
                            <a:schemeClr val="bg1"/>
                          </a:solidFill>
                        </a:rPr>
                        <a:t> </a:t>
                      </a:r>
                      <a:r>
                        <a:rPr lang="en-US" b="1" dirty="0" err="1" smtClean="0">
                          <a:solidFill>
                            <a:schemeClr val="bg1"/>
                          </a:solidFill>
                        </a:rPr>
                        <a:t>potentiels</a:t>
                      </a:r>
                      <a:endParaRPr lang="de-DE" b="1" dirty="0">
                        <a:solidFill>
                          <a:schemeClr val="bg1"/>
                        </a:solidFill>
                      </a:endParaRPr>
                    </a:p>
                  </a:txBody>
                  <a:tcPr>
                    <a:solidFill>
                      <a:schemeClr val="accent1"/>
                    </a:solidFill>
                  </a:tcPr>
                </a:tc>
                <a:tc>
                  <a:txBody>
                    <a:bodyPr/>
                    <a:lstStyle/>
                    <a:p>
                      <a:r>
                        <a:rPr lang="fr-FR" sz="1800" kern="1200" dirty="0" smtClean="0">
                          <a:solidFill>
                            <a:schemeClr val="dk1"/>
                          </a:solidFill>
                          <a:effectLst/>
                          <a:latin typeface="+mn-lt"/>
                          <a:ea typeface="+mn-ea"/>
                          <a:cs typeface="+mn-cs"/>
                        </a:rPr>
                        <a:t>Utilisation des informations sur le marché du travail pour l'orientation professionnelle</a:t>
                      </a:r>
                    </a:p>
                    <a:p>
                      <a:r>
                        <a:rPr lang="fr-FR" sz="1800" kern="1200" dirty="0" smtClean="0">
                          <a:solidFill>
                            <a:schemeClr val="dk1"/>
                          </a:solidFill>
                          <a:effectLst/>
                          <a:latin typeface="+mn-lt"/>
                          <a:ea typeface="+mn-ea"/>
                          <a:cs typeface="+mn-cs"/>
                        </a:rPr>
                        <a:t>Outils de l'IMT numérique</a:t>
                      </a:r>
                      <a:endParaRPr lang="de-DE" b="1" dirty="0"/>
                    </a:p>
                  </a:txBody>
                  <a:tcPr/>
                </a:tc>
                <a:extLst>
                  <a:ext uri="{0D108BD9-81ED-4DB2-BD59-A6C34878D82A}">
                    <a16:rowId xmlns:a16="http://schemas.microsoft.com/office/drawing/2014/main" xmlns="" val="1776262955"/>
                  </a:ext>
                </a:extLst>
              </a:tr>
            </a:tbl>
          </a:graphicData>
        </a:graphic>
      </p:graphicFrame>
    </p:spTree>
    <p:extLst>
      <p:ext uri="{BB962C8B-B14F-4D97-AF65-F5344CB8AC3E}">
        <p14:creationId xmlns:p14="http://schemas.microsoft.com/office/powerpoint/2010/main" val="1558738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7" descr="GIZ">
            <a:extLst>
              <a:ext uri="{FF2B5EF4-FFF2-40B4-BE49-F238E27FC236}">
                <a16:creationId xmlns:a16="http://schemas.microsoft.com/office/drawing/2014/main" xmlns="" id="{C4EEAEB8-1554-4B5C-BEE7-8AD9118EAF8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78169" y="199414"/>
            <a:ext cx="2245995" cy="592455"/>
          </a:xfrm>
          <a:prstGeom prst="rect">
            <a:avLst/>
          </a:prstGeom>
          <a:noFill/>
          <a:ln>
            <a:noFill/>
          </a:ln>
        </p:spPr>
      </p:pic>
      <p:pic>
        <p:nvPicPr>
          <p:cNvPr id="5" name="Grafik 5" descr="C:\Users\sd\AppData\Local\Microsoft\Windows\INetCache\Content.Word\ELdZ_ml_Office_farbe_en.bmp">
            <a:extLst>
              <a:ext uri="{FF2B5EF4-FFF2-40B4-BE49-F238E27FC236}">
                <a16:creationId xmlns:a16="http://schemas.microsoft.com/office/drawing/2014/main" xmlns="" id="{78982394-C629-4722-BD4B-CA2F4C7311F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6400" y="78329"/>
            <a:ext cx="1417955" cy="790575"/>
          </a:xfrm>
          <a:prstGeom prst="rect">
            <a:avLst/>
          </a:prstGeom>
          <a:noFill/>
          <a:ln>
            <a:noFill/>
          </a:ln>
        </p:spPr>
      </p:pic>
      <p:graphicFrame>
        <p:nvGraphicFramePr>
          <p:cNvPr id="7" name="Table 6">
            <a:extLst>
              <a:ext uri="{FF2B5EF4-FFF2-40B4-BE49-F238E27FC236}">
                <a16:creationId xmlns:a16="http://schemas.microsoft.com/office/drawing/2014/main" xmlns="" id="{50171C8A-34E7-4715-9FD3-A9FC354521C3}"/>
              </a:ext>
            </a:extLst>
          </p:cNvPr>
          <p:cNvGraphicFramePr>
            <a:graphicFrameLocks noGrp="1"/>
          </p:cNvGraphicFramePr>
          <p:nvPr>
            <p:extLst>
              <p:ext uri="{D42A27DB-BD31-4B8C-83A1-F6EECF244321}">
                <p14:modId xmlns:p14="http://schemas.microsoft.com/office/powerpoint/2010/main" val="3000943414"/>
              </p:ext>
            </p:extLst>
          </p:nvPr>
        </p:nvGraphicFramePr>
        <p:xfrm>
          <a:off x="106001" y="1065418"/>
          <a:ext cx="11979997" cy="5744696"/>
        </p:xfrm>
        <a:graphic>
          <a:graphicData uri="http://schemas.openxmlformats.org/drawingml/2006/table">
            <a:tbl>
              <a:tblPr firstRow="1" bandRow="1">
                <a:tableStyleId>{5C22544A-7EE6-4342-B048-85BDC9FD1C3A}</a:tableStyleId>
              </a:tblPr>
              <a:tblGrid>
                <a:gridCol w="1539812">
                  <a:extLst>
                    <a:ext uri="{9D8B030D-6E8A-4147-A177-3AD203B41FA5}">
                      <a16:colId xmlns:a16="http://schemas.microsoft.com/office/drawing/2014/main" xmlns="" val="444713462"/>
                    </a:ext>
                  </a:extLst>
                </a:gridCol>
                <a:gridCol w="10440185">
                  <a:extLst>
                    <a:ext uri="{9D8B030D-6E8A-4147-A177-3AD203B41FA5}">
                      <a16:colId xmlns:a16="http://schemas.microsoft.com/office/drawing/2014/main" xmlns="" val="3848212947"/>
                    </a:ext>
                  </a:extLst>
                </a:gridCol>
              </a:tblGrid>
              <a:tr h="445405">
                <a:tc>
                  <a:txBody>
                    <a:bodyPr/>
                    <a:lstStyle/>
                    <a:p>
                      <a:pPr marL="0" marR="0" algn="ctr">
                        <a:lnSpc>
                          <a:spcPct val="107000"/>
                        </a:lnSpc>
                        <a:spcBef>
                          <a:spcPts val="600"/>
                        </a:spcBef>
                        <a:spcAft>
                          <a:spcPts val="600"/>
                        </a:spcAft>
                      </a:pPr>
                      <a:r>
                        <a:rPr lang="de-DE" sz="2000" b="1" dirty="0">
                          <a:effectLst/>
                          <a:latin typeface="Calibri" panose="020F0502020204030204" pitchFamily="34" charset="0"/>
                          <a:ea typeface="Calibri" panose="020F0502020204030204" pitchFamily="34" charset="0"/>
                          <a:cs typeface="Times New Roman" panose="02020603050405020304" pitchFamily="18" charset="0"/>
                        </a:rPr>
                        <a:t>Institution</a:t>
                      </a:r>
                    </a:p>
                  </a:txBody>
                  <a:tcPr marL="68580" marR="68580" marT="0" marB="0"/>
                </a:tc>
                <a:tc>
                  <a:txBody>
                    <a:bodyPr/>
                    <a:lstStyle/>
                    <a:p>
                      <a:pPr marL="0" marR="0" algn="ctr">
                        <a:lnSpc>
                          <a:spcPct val="107000"/>
                        </a:lnSpc>
                        <a:spcBef>
                          <a:spcPts val="600"/>
                        </a:spcBef>
                        <a:spcAft>
                          <a:spcPts val="600"/>
                        </a:spcAft>
                      </a:pPr>
                      <a:r>
                        <a:rPr lang="de-DE" sz="2000" b="1" dirty="0" smtClean="0">
                          <a:effectLst/>
                          <a:latin typeface="Calibri" panose="020F0502020204030204" pitchFamily="34" charset="0"/>
                          <a:ea typeface="Calibri" panose="020F0502020204030204" pitchFamily="34" charset="0"/>
                          <a:cs typeface="Times New Roman" panose="02020603050405020304" pitchFamily="18" charset="0"/>
                        </a:rPr>
                        <a:t>Portée pertinente du travail</a:t>
                      </a:r>
                      <a:endParaRPr lang="de-D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92008958"/>
                  </a:ext>
                </a:extLst>
              </a:tr>
              <a:tr h="873558">
                <a:tc>
                  <a:txBody>
                    <a:bodyPr/>
                    <a:lstStyle/>
                    <a:p>
                      <a:r>
                        <a:rPr lang="fr-FR" sz="1800" b="1" kern="1200" dirty="0" smtClean="0">
                          <a:solidFill>
                            <a:schemeClr val="dk1"/>
                          </a:solidFill>
                          <a:effectLst/>
                          <a:latin typeface="+mn-lt"/>
                          <a:ea typeface="+mn-ea"/>
                          <a:cs typeface="+mn-cs"/>
                        </a:rPr>
                        <a:t>Association pour la promotion de l'emploi innovante Rhénanie du Nord Westphalie</a:t>
                      </a:r>
                      <a:endParaRPr lang="de-DE" sz="1800" b="1" kern="1200" dirty="0">
                        <a:solidFill>
                          <a:schemeClr val="dk1"/>
                        </a:solidFill>
                        <a:effectLst/>
                        <a:latin typeface="+mn-lt"/>
                        <a:ea typeface="+mn-ea"/>
                        <a:cs typeface="+mn-cs"/>
                      </a:endParaRPr>
                    </a:p>
                  </a:txBody>
                  <a:tcPr/>
                </a:tc>
                <a:tc>
                  <a:txBody>
                    <a:bodyPr/>
                    <a:lstStyle/>
                    <a:p>
                      <a:r>
                        <a:rPr lang="fr-FR" sz="1800" kern="1200" dirty="0" smtClean="0">
                          <a:solidFill>
                            <a:schemeClr val="dk1"/>
                          </a:solidFill>
                          <a:effectLst/>
                          <a:latin typeface="+mn-lt"/>
                          <a:ea typeface="+mn-ea"/>
                          <a:cs typeface="+mn-cs"/>
                        </a:rPr>
                        <a:t>Dans le cadre de la surveillance du marché du travail, les données des statistiques officielles sur le marché du travail et de la formation, ainsi que sur le développement de l'emploi et des entreprises chez NRW, sont traitées, analysées et publiées dans des rapports axés sur la pratique. Ils servent de base à une politique saine du marché du travail et de l'emploi.</a:t>
                      </a:r>
                    </a:p>
                    <a:p>
                      <a:r>
                        <a:rPr lang="fr-FR" sz="1800" kern="1200" dirty="0" smtClean="0">
                          <a:solidFill>
                            <a:schemeClr val="dk1"/>
                          </a:solidFill>
                          <a:effectLst/>
                          <a:latin typeface="+mn-lt"/>
                          <a:ea typeface="+mn-ea"/>
                          <a:cs typeface="+mn-cs"/>
                        </a:rPr>
                        <a:t>La série de publications G.I.B. De brefs rapports fournissent des informations compactes sur des thèmes choisis du marché de l'emploi et de la formation en Rhénanie du Nord-Westphalie.</a:t>
                      </a:r>
                    </a:p>
                    <a:p>
                      <a:r>
                        <a:rPr lang="fr-FR" sz="1800" kern="1200" dirty="0" smtClean="0">
                          <a:solidFill>
                            <a:schemeClr val="dk1"/>
                          </a:solidFill>
                          <a:effectLst/>
                          <a:latin typeface="+mn-lt"/>
                          <a:ea typeface="+mn-ea"/>
                          <a:cs typeface="+mn-cs"/>
                        </a:rPr>
                        <a:t>Des rapports semestriels sur la situation du marché du travail en NRW montrent les développements les plus importants du marché du travail en Rhénanie du Nord-Westphalie. La présentation est faite pour le niveau des 16 régions du marché du travail ainsi que pour le niveau des districts et des villes indépendantes de NRW.</a:t>
                      </a:r>
                    </a:p>
                    <a:p>
                      <a:r>
                        <a:rPr lang="fr-FR" sz="1800" kern="1200" dirty="0" smtClean="0">
                          <a:solidFill>
                            <a:schemeClr val="dk1"/>
                          </a:solidFill>
                          <a:effectLst/>
                          <a:latin typeface="+mn-lt"/>
                          <a:ea typeface="+mn-ea"/>
                          <a:cs typeface="+mn-cs"/>
                        </a:rPr>
                        <a:t>Rapport annuel sur la transition de l'école au monde du travail: ce rapport examine la manière dont les élèves qui sortent du secondaire quittent le premier cycle de l'enseignement secondaire et les résultats obtenus par les jeunes dans les écoles professionnelles. L'analyse est basée sur les données des rapports de formation intégrés et du suivi de la formation municipale et est présentée de manière différenciée selon les municipalités.</a:t>
                      </a:r>
                      <a:endParaRPr lang="de-DE"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927973574"/>
                  </a:ext>
                </a:extLst>
              </a:tr>
              <a:tr h="1367371">
                <a:tc>
                  <a:txBody>
                    <a:bodyPr/>
                    <a:lstStyle/>
                    <a:p>
                      <a:r>
                        <a:rPr lang="en-US" b="1" dirty="0">
                          <a:solidFill>
                            <a:schemeClr val="bg1"/>
                          </a:solidFill>
                        </a:rPr>
                        <a:t>Potential Topics</a:t>
                      </a:r>
                      <a:endParaRPr lang="de-DE" b="1" dirty="0">
                        <a:solidFill>
                          <a:schemeClr val="bg1"/>
                        </a:solidFill>
                      </a:endParaRPr>
                    </a:p>
                  </a:txBody>
                  <a:tcPr>
                    <a:solidFill>
                      <a:schemeClr val="accent1"/>
                    </a:solidFill>
                  </a:tcPr>
                </a:tc>
                <a:tc>
                  <a:txBody>
                    <a:bodyPr/>
                    <a:lstStyle/>
                    <a:p>
                      <a:r>
                        <a:rPr lang="fr-FR" sz="1800" kern="1200" dirty="0" smtClean="0">
                          <a:solidFill>
                            <a:schemeClr val="dk1"/>
                          </a:solidFill>
                          <a:effectLst/>
                          <a:latin typeface="+mn-lt"/>
                          <a:ea typeface="+mn-ea"/>
                          <a:cs typeface="+mn-cs"/>
                        </a:rPr>
                        <a:t>IMT au niveau régional</a:t>
                      </a:r>
                    </a:p>
                    <a:p>
                      <a:r>
                        <a:rPr lang="fr-FR" sz="1800" kern="1200" dirty="0" smtClean="0">
                          <a:solidFill>
                            <a:schemeClr val="dk1"/>
                          </a:solidFill>
                          <a:effectLst/>
                          <a:latin typeface="+mn-lt"/>
                          <a:ea typeface="+mn-ea"/>
                          <a:cs typeface="+mn-cs"/>
                        </a:rPr>
                        <a:t>Utilisation dans les politiques et mesures régionales</a:t>
                      </a:r>
                    </a:p>
                    <a:p>
                      <a:r>
                        <a:rPr lang="fr-FR" sz="1800" kern="1200" dirty="0" smtClean="0">
                          <a:solidFill>
                            <a:schemeClr val="dk1"/>
                          </a:solidFill>
                          <a:effectLst/>
                          <a:latin typeface="+mn-lt"/>
                          <a:ea typeface="+mn-ea"/>
                          <a:cs typeface="+mn-cs"/>
                        </a:rPr>
                        <a:t>Traitement et visualisation</a:t>
                      </a:r>
                      <a:endParaRPr lang="de-DE" b="1" dirty="0"/>
                    </a:p>
                  </a:txBody>
                  <a:tcPr/>
                </a:tc>
                <a:extLst>
                  <a:ext uri="{0D108BD9-81ED-4DB2-BD59-A6C34878D82A}">
                    <a16:rowId xmlns:a16="http://schemas.microsoft.com/office/drawing/2014/main" xmlns="" val="1776262955"/>
                  </a:ext>
                </a:extLst>
              </a:tr>
            </a:tbl>
          </a:graphicData>
        </a:graphic>
      </p:graphicFrame>
    </p:spTree>
    <p:extLst>
      <p:ext uri="{BB962C8B-B14F-4D97-AF65-F5344CB8AC3E}">
        <p14:creationId xmlns:p14="http://schemas.microsoft.com/office/powerpoint/2010/main" val="2477889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7" descr="GIZ">
            <a:extLst>
              <a:ext uri="{FF2B5EF4-FFF2-40B4-BE49-F238E27FC236}">
                <a16:creationId xmlns:a16="http://schemas.microsoft.com/office/drawing/2014/main" xmlns="" id="{C4EEAEB8-1554-4B5C-BEE7-8AD9118EAF8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78169" y="199414"/>
            <a:ext cx="2245995" cy="592455"/>
          </a:xfrm>
          <a:prstGeom prst="rect">
            <a:avLst/>
          </a:prstGeom>
          <a:noFill/>
          <a:ln>
            <a:noFill/>
          </a:ln>
        </p:spPr>
      </p:pic>
      <p:pic>
        <p:nvPicPr>
          <p:cNvPr id="5" name="Grafik 5" descr="C:\Users\sd\AppData\Local\Microsoft\Windows\INetCache\Content.Word\ELdZ_ml_Office_farbe_en.bmp">
            <a:extLst>
              <a:ext uri="{FF2B5EF4-FFF2-40B4-BE49-F238E27FC236}">
                <a16:creationId xmlns:a16="http://schemas.microsoft.com/office/drawing/2014/main" xmlns="" id="{78982394-C629-4722-BD4B-CA2F4C7311F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6400" y="78329"/>
            <a:ext cx="1417955" cy="790575"/>
          </a:xfrm>
          <a:prstGeom prst="rect">
            <a:avLst/>
          </a:prstGeom>
          <a:noFill/>
          <a:ln>
            <a:noFill/>
          </a:ln>
        </p:spPr>
      </p:pic>
      <p:graphicFrame>
        <p:nvGraphicFramePr>
          <p:cNvPr id="7" name="Table 6">
            <a:extLst>
              <a:ext uri="{FF2B5EF4-FFF2-40B4-BE49-F238E27FC236}">
                <a16:creationId xmlns:a16="http://schemas.microsoft.com/office/drawing/2014/main" xmlns="" id="{50171C8A-34E7-4715-9FD3-A9FC354521C3}"/>
              </a:ext>
            </a:extLst>
          </p:cNvPr>
          <p:cNvGraphicFramePr>
            <a:graphicFrameLocks noGrp="1"/>
          </p:cNvGraphicFramePr>
          <p:nvPr>
            <p:extLst>
              <p:ext uri="{D42A27DB-BD31-4B8C-83A1-F6EECF244321}">
                <p14:modId xmlns:p14="http://schemas.microsoft.com/office/powerpoint/2010/main" val="2620989687"/>
              </p:ext>
            </p:extLst>
          </p:nvPr>
        </p:nvGraphicFramePr>
        <p:xfrm>
          <a:off x="106001" y="920297"/>
          <a:ext cx="11979997" cy="5017405"/>
        </p:xfrm>
        <a:graphic>
          <a:graphicData uri="http://schemas.openxmlformats.org/drawingml/2006/table">
            <a:tbl>
              <a:tblPr firstRow="1" bandRow="1">
                <a:tableStyleId>{5C22544A-7EE6-4342-B048-85BDC9FD1C3A}</a:tableStyleId>
              </a:tblPr>
              <a:tblGrid>
                <a:gridCol w="1539812">
                  <a:extLst>
                    <a:ext uri="{9D8B030D-6E8A-4147-A177-3AD203B41FA5}">
                      <a16:colId xmlns:a16="http://schemas.microsoft.com/office/drawing/2014/main" xmlns="" val="444713462"/>
                    </a:ext>
                  </a:extLst>
                </a:gridCol>
                <a:gridCol w="10440185">
                  <a:extLst>
                    <a:ext uri="{9D8B030D-6E8A-4147-A177-3AD203B41FA5}">
                      <a16:colId xmlns:a16="http://schemas.microsoft.com/office/drawing/2014/main" xmlns="" val="3848212947"/>
                    </a:ext>
                  </a:extLst>
                </a:gridCol>
              </a:tblGrid>
              <a:tr h="445405">
                <a:tc>
                  <a:txBody>
                    <a:bodyPr/>
                    <a:lstStyle/>
                    <a:p>
                      <a:pPr marL="0" marR="0" algn="ctr">
                        <a:lnSpc>
                          <a:spcPct val="107000"/>
                        </a:lnSpc>
                        <a:spcBef>
                          <a:spcPts val="600"/>
                        </a:spcBef>
                        <a:spcAft>
                          <a:spcPts val="600"/>
                        </a:spcAft>
                      </a:pPr>
                      <a:r>
                        <a:rPr lang="de-DE" sz="2000" b="1" dirty="0">
                          <a:effectLst/>
                          <a:latin typeface="Calibri" panose="020F0502020204030204" pitchFamily="34" charset="0"/>
                          <a:ea typeface="Calibri" panose="020F0502020204030204" pitchFamily="34" charset="0"/>
                          <a:cs typeface="Times New Roman" panose="02020603050405020304" pitchFamily="18" charset="0"/>
                        </a:rPr>
                        <a:t>Institution</a:t>
                      </a:r>
                    </a:p>
                  </a:txBody>
                  <a:tcPr marL="68580" marR="68580" marT="0" marB="0"/>
                </a:tc>
                <a:tc>
                  <a:txBody>
                    <a:bodyPr/>
                    <a:lstStyle/>
                    <a:p>
                      <a:pPr marL="0" marR="0" algn="ctr">
                        <a:lnSpc>
                          <a:spcPct val="107000"/>
                        </a:lnSpc>
                        <a:spcBef>
                          <a:spcPts val="600"/>
                        </a:spcBef>
                        <a:spcAft>
                          <a:spcPts val="600"/>
                        </a:spcAft>
                      </a:pPr>
                      <a:r>
                        <a:rPr lang="de-DE" sz="2000" b="1" dirty="0" smtClean="0">
                          <a:effectLst/>
                          <a:latin typeface="Calibri" panose="020F0502020204030204" pitchFamily="34" charset="0"/>
                          <a:ea typeface="Calibri" panose="020F0502020204030204" pitchFamily="34" charset="0"/>
                          <a:cs typeface="Times New Roman" panose="02020603050405020304" pitchFamily="18" charset="0"/>
                        </a:rPr>
                        <a:t>Portée pertinente du travail</a:t>
                      </a:r>
                      <a:endParaRPr lang="de-D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92008958"/>
                  </a:ext>
                </a:extLst>
              </a:tr>
              <a:tr h="873558">
                <a:tc>
                  <a:txBody>
                    <a:bodyPr/>
                    <a:lstStyle/>
                    <a:p>
                      <a:r>
                        <a:rPr lang="de-DE" sz="1800" b="1" kern="1200" dirty="0" smtClean="0">
                          <a:solidFill>
                            <a:schemeClr val="dk1"/>
                          </a:solidFill>
                          <a:effectLst/>
                          <a:latin typeface="+mn-lt"/>
                          <a:ea typeface="+mn-ea"/>
                          <a:cs typeface="+mn-cs"/>
                        </a:rPr>
                        <a:t>Université IWAK de Francfort</a:t>
                      </a:r>
                      <a:endParaRPr lang="de-DE" sz="1800" b="1" kern="1200" dirty="0">
                        <a:solidFill>
                          <a:schemeClr val="dk1"/>
                        </a:solidFill>
                        <a:effectLst/>
                        <a:latin typeface="+mn-lt"/>
                        <a:ea typeface="+mn-ea"/>
                        <a:cs typeface="+mn-cs"/>
                      </a:endParaRPr>
                    </a:p>
                  </a:txBody>
                  <a:tcPr/>
                </a:tc>
                <a:tc>
                  <a:txBody>
                    <a:bodyPr/>
                    <a:lstStyle/>
                    <a:p>
                      <a:r>
                        <a:rPr lang="fr-FR" sz="1800" kern="1200" dirty="0" smtClean="0">
                          <a:solidFill>
                            <a:schemeClr val="dk1"/>
                          </a:solidFill>
                          <a:effectLst/>
                          <a:latin typeface="+mn-lt"/>
                          <a:ea typeface="+mn-ea"/>
                          <a:cs typeface="+mn-cs"/>
                        </a:rPr>
                        <a:t>L'IWAK est un institut de recherche de l'Université Goethe de Francfort-sur-le-Main axé sur la pratique et axé sur les marchés du travail régionaux et la qualification. Il aide les décideurs politiques, associatifs, administratifs et les entreprises à optimiser le fonctionnement des marchés du travail régionaux et municipaux et à améliorer les qualifications. L'IWAK fournit les informations nécessaires ainsi que des avis scientifiques, un suivi et une évaluation.</a:t>
                      </a:r>
                    </a:p>
                    <a:p>
                      <a:r>
                        <a:rPr lang="fr-FR" sz="1800" kern="1200" dirty="0" smtClean="0">
                          <a:solidFill>
                            <a:schemeClr val="dk1"/>
                          </a:solidFill>
                          <a:effectLst/>
                          <a:latin typeface="+mn-lt"/>
                          <a:ea typeface="+mn-ea"/>
                          <a:cs typeface="+mn-cs"/>
                        </a:rPr>
                        <a:t>Outils / Projets:</a:t>
                      </a:r>
                    </a:p>
                    <a:p>
                      <a:r>
                        <a:rPr lang="fr-FR" sz="1800" kern="1200" dirty="0" smtClean="0">
                          <a:solidFill>
                            <a:schemeClr val="dk1"/>
                          </a:solidFill>
                          <a:effectLst/>
                          <a:latin typeface="+mn-lt"/>
                          <a:ea typeface="+mn-ea"/>
                          <a:cs typeface="+mn-cs"/>
                        </a:rPr>
                        <a:t>Comité d'établissement de l'IAB Hesse</a:t>
                      </a:r>
                    </a:p>
                    <a:p>
                      <a:r>
                        <a:rPr lang="fr-FR" sz="1800" kern="1200" dirty="0" smtClean="0">
                          <a:solidFill>
                            <a:schemeClr val="dk1"/>
                          </a:solidFill>
                          <a:effectLst/>
                          <a:latin typeface="+mn-lt"/>
                          <a:ea typeface="+mn-ea"/>
                          <a:cs typeface="+mn-cs"/>
                        </a:rPr>
                        <a:t>Projets </a:t>
                      </a:r>
                      <a:r>
                        <a:rPr lang="fr-FR" sz="1800" kern="1200" dirty="0" err="1" smtClean="0">
                          <a:solidFill>
                            <a:schemeClr val="dk1"/>
                          </a:solidFill>
                          <a:effectLst/>
                          <a:latin typeface="+mn-lt"/>
                          <a:ea typeface="+mn-ea"/>
                          <a:cs typeface="+mn-cs"/>
                        </a:rPr>
                        <a:t>Big</a:t>
                      </a:r>
                      <a:r>
                        <a:rPr lang="fr-FR" sz="1800" kern="1200" dirty="0" smtClean="0">
                          <a:solidFill>
                            <a:schemeClr val="dk1"/>
                          </a:solidFill>
                          <a:effectLst/>
                          <a:latin typeface="+mn-lt"/>
                          <a:ea typeface="+mn-ea"/>
                          <a:cs typeface="+mn-cs"/>
                        </a:rPr>
                        <a:t> Data pour les acteurs du marché du travail (avec </a:t>
                      </a:r>
                      <a:r>
                        <a:rPr lang="fr-FR" sz="1800" kern="1200" dirty="0" err="1" smtClean="0">
                          <a:solidFill>
                            <a:schemeClr val="dk1"/>
                          </a:solidFill>
                          <a:effectLst/>
                          <a:latin typeface="+mn-lt"/>
                          <a:ea typeface="+mn-ea"/>
                          <a:cs typeface="+mn-cs"/>
                        </a:rPr>
                        <a:t>Wollybi</a:t>
                      </a:r>
                      <a:r>
                        <a:rPr lang="fr-FR" sz="1800" kern="1200" dirty="0" smtClean="0">
                          <a:solidFill>
                            <a:schemeClr val="dk1"/>
                          </a:solidFill>
                          <a:effectLst/>
                          <a:latin typeface="+mn-lt"/>
                          <a:ea typeface="+mn-ea"/>
                          <a:cs typeface="+mn-cs"/>
                        </a:rPr>
                        <a:t> Germany)</a:t>
                      </a:r>
                    </a:p>
                    <a:p>
                      <a:r>
                        <a:rPr lang="fr-FR" sz="1800" kern="1200" dirty="0" smtClean="0">
                          <a:solidFill>
                            <a:schemeClr val="dk1"/>
                          </a:solidFill>
                          <a:effectLst/>
                          <a:latin typeface="+mn-lt"/>
                          <a:ea typeface="+mn-ea"/>
                          <a:cs typeface="+mn-cs"/>
                        </a:rPr>
                        <a:t>Prévisions régionales sur l'emploi (</a:t>
                      </a:r>
                      <a:r>
                        <a:rPr lang="fr-FR" sz="1800" kern="1200" dirty="0" err="1" smtClean="0">
                          <a:solidFill>
                            <a:schemeClr val="dk1"/>
                          </a:solidFill>
                          <a:effectLst/>
                          <a:latin typeface="+mn-lt"/>
                          <a:ea typeface="+mn-ea"/>
                          <a:cs typeface="+mn-cs"/>
                        </a:rPr>
                        <a:t>regio</a:t>
                      </a:r>
                      <a:r>
                        <a:rPr lang="fr-FR" sz="1800" kern="1200" dirty="0" smtClean="0">
                          <a:solidFill>
                            <a:schemeClr val="dk1"/>
                          </a:solidFill>
                          <a:effectLst/>
                          <a:latin typeface="+mn-lt"/>
                          <a:ea typeface="+mn-ea"/>
                          <a:cs typeface="+mn-cs"/>
                        </a:rPr>
                        <a:t> pro): informations sur les futurs besoins en main-d'œuvre de la région de Hesse et leur utilisation dans la pratique</a:t>
                      </a:r>
                    </a:p>
                    <a:p>
                      <a:r>
                        <a:rPr lang="fr-FR" sz="1800" kern="1200" dirty="0" smtClean="0">
                          <a:solidFill>
                            <a:schemeClr val="dk1"/>
                          </a:solidFill>
                          <a:effectLst/>
                          <a:latin typeface="+mn-lt"/>
                          <a:ea typeface="+mn-ea"/>
                          <a:cs typeface="+mn-cs"/>
                        </a:rPr>
                        <a:t>Réseau européen de surveillance du marché du travail régional (EN RLMM)</a:t>
                      </a:r>
                      <a:endParaRPr lang="de-DE"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927973574"/>
                  </a:ext>
                </a:extLst>
              </a:tr>
              <a:tr h="1367371">
                <a:tc>
                  <a:txBody>
                    <a:bodyPr/>
                    <a:lstStyle/>
                    <a:p>
                      <a:r>
                        <a:rPr lang="en-US" b="1" dirty="0" err="1" smtClean="0">
                          <a:solidFill>
                            <a:schemeClr val="bg1"/>
                          </a:solidFill>
                        </a:rPr>
                        <a:t>Sujets</a:t>
                      </a:r>
                      <a:r>
                        <a:rPr lang="en-US" b="1" dirty="0" smtClean="0">
                          <a:solidFill>
                            <a:schemeClr val="bg1"/>
                          </a:solidFill>
                        </a:rPr>
                        <a:t> </a:t>
                      </a:r>
                      <a:r>
                        <a:rPr lang="en-US" b="1" dirty="0" err="1" smtClean="0">
                          <a:solidFill>
                            <a:schemeClr val="bg1"/>
                          </a:solidFill>
                        </a:rPr>
                        <a:t>potentiels</a:t>
                      </a:r>
                      <a:endParaRPr lang="de-DE" b="1" dirty="0">
                        <a:solidFill>
                          <a:schemeClr val="bg1"/>
                        </a:solidFill>
                      </a:endParaRPr>
                    </a:p>
                  </a:txBody>
                  <a:tcPr>
                    <a:solidFill>
                      <a:schemeClr val="accent1"/>
                    </a:solidFill>
                  </a:tcPr>
                </a:tc>
                <a:tc>
                  <a:txBody>
                    <a:bodyPr/>
                    <a:lstStyle/>
                    <a:p>
                      <a:r>
                        <a:rPr lang="fr-FR" sz="1800" kern="1200" dirty="0" smtClean="0">
                          <a:solidFill>
                            <a:schemeClr val="dk1"/>
                          </a:solidFill>
                          <a:effectLst/>
                          <a:latin typeface="+mn-lt"/>
                          <a:ea typeface="+mn-ea"/>
                          <a:cs typeface="+mn-cs"/>
                        </a:rPr>
                        <a:t>IMT au niveau régional</a:t>
                      </a:r>
                    </a:p>
                    <a:p>
                      <a:r>
                        <a:rPr lang="fr-FR" sz="1800" kern="1200" dirty="0" smtClean="0">
                          <a:solidFill>
                            <a:schemeClr val="dk1"/>
                          </a:solidFill>
                          <a:effectLst/>
                          <a:latin typeface="+mn-lt"/>
                          <a:ea typeface="+mn-ea"/>
                          <a:cs typeface="+mn-cs"/>
                        </a:rPr>
                        <a:t>Avis politique</a:t>
                      </a:r>
                    </a:p>
                    <a:p>
                      <a:r>
                        <a:rPr lang="fr-FR" sz="1800" kern="1200" dirty="0" smtClean="0">
                          <a:solidFill>
                            <a:schemeClr val="dk1"/>
                          </a:solidFill>
                          <a:effectLst/>
                          <a:latin typeface="+mn-lt"/>
                          <a:ea typeface="+mn-ea"/>
                          <a:cs typeface="+mn-cs"/>
                        </a:rPr>
                        <a:t>Variété de sources d'IMT</a:t>
                      </a:r>
                    </a:p>
                    <a:p>
                      <a:r>
                        <a:rPr lang="fr-FR" sz="1800" kern="1200" dirty="0" smtClean="0">
                          <a:solidFill>
                            <a:schemeClr val="dk1"/>
                          </a:solidFill>
                          <a:effectLst/>
                          <a:latin typeface="+mn-lt"/>
                          <a:ea typeface="+mn-ea"/>
                          <a:cs typeface="+mn-cs"/>
                        </a:rPr>
                        <a:t>EN RLMM: Accès aux expériences de RLMM dans d'autres pays européens (contribution potentielle d'autres membres par Skype); plus résumé des conclusions sur l'emploi informel (réunion annuelle en octobre)</a:t>
                      </a:r>
                      <a:endParaRPr lang="de-DE" b="1" dirty="0"/>
                    </a:p>
                  </a:txBody>
                  <a:tcPr/>
                </a:tc>
                <a:extLst>
                  <a:ext uri="{0D108BD9-81ED-4DB2-BD59-A6C34878D82A}">
                    <a16:rowId xmlns:a16="http://schemas.microsoft.com/office/drawing/2014/main" xmlns="" val="1776262955"/>
                  </a:ext>
                </a:extLst>
              </a:tr>
            </a:tbl>
          </a:graphicData>
        </a:graphic>
      </p:graphicFrame>
    </p:spTree>
    <p:extLst>
      <p:ext uri="{BB962C8B-B14F-4D97-AF65-F5344CB8AC3E}">
        <p14:creationId xmlns:p14="http://schemas.microsoft.com/office/powerpoint/2010/main" val="961514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7" descr="GIZ">
            <a:extLst>
              <a:ext uri="{FF2B5EF4-FFF2-40B4-BE49-F238E27FC236}">
                <a16:creationId xmlns:a16="http://schemas.microsoft.com/office/drawing/2014/main" xmlns="" id="{C4EEAEB8-1554-4B5C-BEE7-8AD9118EAF8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78169" y="199414"/>
            <a:ext cx="2245995" cy="592455"/>
          </a:xfrm>
          <a:prstGeom prst="rect">
            <a:avLst/>
          </a:prstGeom>
          <a:noFill/>
          <a:ln>
            <a:noFill/>
          </a:ln>
        </p:spPr>
      </p:pic>
      <p:pic>
        <p:nvPicPr>
          <p:cNvPr id="5" name="Grafik 5" descr="C:\Users\sd\AppData\Local\Microsoft\Windows\INetCache\Content.Word\ELdZ_ml_Office_farbe_en.bmp">
            <a:extLst>
              <a:ext uri="{FF2B5EF4-FFF2-40B4-BE49-F238E27FC236}">
                <a16:creationId xmlns:a16="http://schemas.microsoft.com/office/drawing/2014/main" xmlns="" id="{78982394-C629-4722-BD4B-CA2F4C7311F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6400" y="78329"/>
            <a:ext cx="1417955" cy="790575"/>
          </a:xfrm>
          <a:prstGeom prst="rect">
            <a:avLst/>
          </a:prstGeom>
          <a:noFill/>
          <a:ln>
            <a:noFill/>
          </a:ln>
        </p:spPr>
      </p:pic>
      <p:graphicFrame>
        <p:nvGraphicFramePr>
          <p:cNvPr id="7" name="Table 6">
            <a:extLst>
              <a:ext uri="{FF2B5EF4-FFF2-40B4-BE49-F238E27FC236}">
                <a16:creationId xmlns:a16="http://schemas.microsoft.com/office/drawing/2014/main" xmlns="" id="{50171C8A-34E7-4715-9FD3-A9FC354521C3}"/>
              </a:ext>
            </a:extLst>
          </p:cNvPr>
          <p:cNvGraphicFramePr>
            <a:graphicFrameLocks noGrp="1"/>
          </p:cNvGraphicFramePr>
          <p:nvPr>
            <p:extLst>
              <p:ext uri="{D42A27DB-BD31-4B8C-83A1-F6EECF244321}">
                <p14:modId xmlns:p14="http://schemas.microsoft.com/office/powerpoint/2010/main" val="494415626"/>
              </p:ext>
            </p:extLst>
          </p:nvPr>
        </p:nvGraphicFramePr>
        <p:xfrm>
          <a:off x="106001" y="1239611"/>
          <a:ext cx="11979997" cy="4921736"/>
        </p:xfrm>
        <a:graphic>
          <a:graphicData uri="http://schemas.openxmlformats.org/drawingml/2006/table">
            <a:tbl>
              <a:tblPr firstRow="1" bandRow="1">
                <a:tableStyleId>{5C22544A-7EE6-4342-B048-85BDC9FD1C3A}</a:tableStyleId>
              </a:tblPr>
              <a:tblGrid>
                <a:gridCol w="1539812">
                  <a:extLst>
                    <a:ext uri="{9D8B030D-6E8A-4147-A177-3AD203B41FA5}">
                      <a16:colId xmlns:a16="http://schemas.microsoft.com/office/drawing/2014/main" xmlns="" val="444713462"/>
                    </a:ext>
                  </a:extLst>
                </a:gridCol>
                <a:gridCol w="10440185">
                  <a:extLst>
                    <a:ext uri="{9D8B030D-6E8A-4147-A177-3AD203B41FA5}">
                      <a16:colId xmlns:a16="http://schemas.microsoft.com/office/drawing/2014/main" xmlns="" val="3848212947"/>
                    </a:ext>
                  </a:extLst>
                </a:gridCol>
              </a:tblGrid>
              <a:tr h="445405">
                <a:tc>
                  <a:txBody>
                    <a:bodyPr/>
                    <a:lstStyle/>
                    <a:p>
                      <a:pPr marL="0" marR="0" algn="ctr">
                        <a:lnSpc>
                          <a:spcPct val="107000"/>
                        </a:lnSpc>
                        <a:spcBef>
                          <a:spcPts val="600"/>
                        </a:spcBef>
                        <a:spcAft>
                          <a:spcPts val="600"/>
                        </a:spcAft>
                      </a:pPr>
                      <a:r>
                        <a:rPr lang="de-DE" sz="2000" b="1" dirty="0">
                          <a:effectLst/>
                          <a:latin typeface="Calibri" panose="020F0502020204030204" pitchFamily="34" charset="0"/>
                          <a:ea typeface="Calibri" panose="020F0502020204030204" pitchFamily="34" charset="0"/>
                          <a:cs typeface="Times New Roman" panose="02020603050405020304" pitchFamily="18" charset="0"/>
                        </a:rPr>
                        <a:t>Institution</a:t>
                      </a:r>
                    </a:p>
                  </a:txBody>
                  <a:tcPr marL="68580" marR="68580" marT="0" marB="0"/>
                </a:tc>
                <a:tc>
                  <a:txBody>
                    <a:bodyPr/>
                    <a:lstStyle/>
                    <a:p>
                      <a:pPr marL="0" marR="0" algn="ctr">
                        <a:lnSpc>
                          <a:spcPct val="107000"/>
                        </a:lnSpc>
                        <a:spcBef>
                          <a:spcPts val="600"/>
                        </a:spcBef>
                        <a:spcAft>
                          <a:spcPts val="600"/>
                        </a:spcAft>
                      </a:pPr>
                      <a:r>
                        <a:rPr lang="de-DE" sz="2000" b="1" dirty="0" smtClean="0">
                          <a:effectLst/>
                          <a:latin typeface="Calibri" panose="020F0502020204030204" pitchFamily="34" charset="0"/>
                          <a:ea typeface="Calibri" panose="020F0502020204030204" pitchFamily="34" charset="0"/>
                          <a:cs typeface="Times New Roman" panose="02020603050405020304" pitchFamily="18" charset="0"/>
                        </a:rPr>
                        <a:t>Portée pertinente du travail</a:t>
                      </a:r>
                      <a:endParaRPr lang="de-D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92008958"/>
                  </a:ext>
                </a:extLst>
              </a:tr>
              <a:tr h="873558">
                <a:tc>
                  <a:txBody>
                    <a:bodyPr/>
                    <a:lstStyle/>
                    <a:p>
                      <a:r>
                        <a:rPr lang="fr-FR" sz="1800" kern="1200" dirty="0" smtClean="0">
                          <a:solidFill>
                            <a:schemeClr val="dk1"/>
                          </a:solidFill>
                          <a:effectLst/>
                          <a:latin typeface="+mn-lt"/>
                          <a:ea typeface="+mn-ea"/>
                          <a:cs typeface="+mn-cs"/>
                        </a:rPr>
                        <a:t>Prévisions régionales sur l'emploi et l'emploi pour la Hesse</a:t>
                      </a:r>
                      <a:endParaRPr lang="de-DE" sz="1800" b="1" kern="1200" dirty="0">
                        <a:solidFill>
                          <a:schemeClr val="dk1"/>
                        </a:solidFill>
                        <a:effectLst/>
                        <a:latin typeface="+mn-lt"/>
                        <a:ea typeface="+mn-ea"/>
                        <a:cs typeface="+mn-cs"/>
                      </a:endParaRPr>
                    </a:p>
                  </a:txBody>
                  <a:tcPr/>
                </a:tc>
                <a:tc>
                  <a:txBody>
                    <a:bodyPr/>
                    <a:lstStyle/>
                    <a:p>
                      <a:r>
                        <a:rPr lang="fr-FR" sz="1800" kern="1200" dirty="0" smtClean="0">
                          <a:solidFill>
                            <a:schemeClr val="dk1"/>
                          </a:solidFill>
                          <a:effectLst/>
                          <a:latin typeface="+mn-lt"/>
                          <a:ea typeface="+mn-ea"/>
                          <a:cs typeface="+mn-cs"/>
                        </a:rPr>
                        <a:t>Depuis 2010, </a:t>
                      </a:r>
                      <a:r>
                        <a:rPr lang="fr-FR" sz="1800" kern="1200" dirty="0" err="1" smtClean="0">
                          <a:solidFill>
                            <a:schemeClr val="dk1"/>
                          </a:solidFill>
                          <a:effectLst/>
                          <a:latin typeface="+mn-lt"/>
                          <a:ea typeface="+mn-ea"/>
                          <a:cs typeface="+mn-cs"/>
                        </a:rPr>
                        <a:t>regio</a:t>
                      </a:r>
                      <a:r>
                        <a:rPr lang="fr-FR" sz="1800" kern="1200" dirty="0" smtClean="0">
                          <a:solidFill>
                            <a:schemeClr val="dk1"/>
                          </a:solidFill>
                          <a:effectLst/>
                          <a:latin typeface="+mn-lt"/>
                          <a:ea typeface="+mn-ea"/>
                          <a:cs typeface="+mn-cs"/>
                        </a:rPr>
                        <a:t> pro fournit des prévisions à moyen terme de l’emploi et de l’évolution de carrière dans Hesse, ses districts et ses administrations, ainsi que dans les villes de comtés. Les prévisions sont mises à jour tous les deux ans et l'horizon prévisionnel est prolongé de deux ans. À l'heure actuelle, </a:t>
                      </a:r>
                      <a:r>
                        <a:rPr lang="fr-FR" sz="1800" kern="1200" dirty="0" err="1" smtClean="0">
                          <a:solidFill>
                            <a:schemeClr val="dk1"/>
                          </a:solidFill>
                          <a:effectLst/>
                          <a:latin typeface="+mn-lt"/>
                          <a:ea typeface="+mn-ea"/>
                          <a:cs typeface="+mn-cs"/>
                        </a:rPr>
                        <a:t>regio</a:t>
                      </a:r>
                      <a:r>
                        <a:rPr lang="fr-FR" sz="1800" kern="1200" dirty="0" smtClean="0">
                          <a:solidFill>
                            <a:schemeClr val="dk1"/>
                          </a:solidFill>
                          <a:effectLst/>
                          <a:latin typeface="+mn-lt"/>
                          <a:ea typeface="+mn-ea"/>
                          <a:cs typeface="+mn-cs"/>
                        </a:rPr>
                        <a:t> pro fournit des prévisions par degrés professionnels, groupes professionnels et secteurs économiques jusqu'en 2024.</a:t>
                      </a:r>
                    </a:p>
                    <a:p>
                      <a:r>
                        <a:rPr lang="fr-FR" sz="1800" kern="1200" dirty="0" smtClean="0">
                          <a:solidFill>
                            <a:schemeClr val="dk1"/>
                          </a:solidFill>
                          <a:effectLst/>
                          <a:latin typeface="+mn-lt"/>
                          <a:ea typeface="+mn-ea"/>
                          <a:cs typeface="+mn-cs"/>
                        </a:rPr>
                        <a:t>Plate-forme d'information interactive: résultats des prévisions à l'horizon 2024 en comparaison régionale; évolution antérieure et probable de l'emploi dans des professions, des niveaux d'exigences, des qualifications ou des secteurs économiques particuliers dans les districts de Hesse, les villes indépendantes et les districts gouvernementaux.</a:t>
                      </a:r>
                    </a:p>
                    <a:p>
                      <a:r>
                        <a:rPr lang="fr-FR" sz="1800" kern="1200" dirty="0" err="1" smtClean="0">
                          <a:solidFill>
                            <a:schemeClr val="dk1"/>
                          </a:solidFill>
                          <a:effectLst/>
                          <a:latin typeface="+mn-lt"/>
                          <a:ea typeface="+mn-ea"/>
                          <a:cs typeface="+mn-cs"/>
                        </a:rPr>
                        <a:t>regio</a:t>
                      </a:r>
                      <a:r>
                        <a:rPr lang="fr-FR" sz="1800" kern="1200" dirty="0" smtClean="0">
                          <a:solidFill>
                            <a:schemeClr val="dk1"/>
                          </a:solidFill>
                          <a:effectLst/>
                          <a:latin typeface="+mn-lt"/>
                          <a:ea typeface="+mn-ea"/>
                          <a:cs typeface="+mn-cs"/>
                        </a:rPr>
                        <a:t> pro est un projet de l’Institut pour l’économie, le travail et la culture (IWAK). </a:t>
                      </a:r>
                      <a:r>
                        <a:rPr lang="fr-FR" sz="1800" kern="1200" dirty="0" err="1" smtClean="0">
                          <a:solidFill>
                            <a:schemeClr val="dk1"/>
                          </a:solidFill>
                          <a:effectLst/>
                          <a:latin typeface="+mn-lt"/>
                          <a:ea typeface="+mn-ea"/>
                          <a:cs typeface="+mn-cs"/>
                        </a:rPr>
                        <a:t>Regio</a:t>
                      </a:r>
                      <a:r>
                        <a:rPr lang="fr-FR" sz="1800" kern="1200" dirty="0" smtClean="0">
                          <a:solidFill>
                            <a:schemeClr val="dk1"/>
                          </a:solidFill>
                          <a:effectLst/>
                          <a:latin typeface="+mn-lt"/>
                          <a:ea typeface="+mn-ea"/>
                          <a:cs typeface="+mn-cs"/>
                        </a:rPr>
                        <a:t> pro reçoit des fonds du ministère des affaires économiques, de l’énergie, des transports et du logement de la Hesse et de l’Union européenne - Fonds social européen.</a:t>
                      </a:r>
                      <a:endParaRPr lang="de-DE"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927973574"/>
                  </a:ext>
                </a:extLst>
              </a:tr>
              <a:tr h="1367371">
                <a:tc>
                  <a:txBody>
                    <a:bodyPr/>
                    <a:lstStyle/>
                    <a:p>
                      <a:r>
                        <a:rPr lang="en-US" b="1" dirty="0" err="1" smtClean="0">
                          <a:solidFill>
                            <a:schemeClr val="bg1"/>
                          </a:solidFill>
                        </a:rPr>
                        <a:t>Sujets</a:t>
                      </a:r>
                      <a:r>
                        <a:rPr lang="en-US" b="1" dirty="0" smtClean="0">
                          <a:solidFill>
                            <a:schemeClr val="bg1"/>
                          </a:solidFill>
                        </a:rPr>
                        <a:t> </a:t>
                      </a:r>
                      <a:r>
                        <a:rPr lang="en-US" b="1" dirty="0" err="1" smtClean="0">
                          <a:solidFill>
                            <a:schemeClr val="bg1"/>
                          </a:solidFill>
                        </a:rPr>
                        <a:t>potentiels</a:t>
                      </a:r>
                      <a:endParaRPr lang="de-DE" b="1" dirty="0">
                        <a:solidFill>
                          <a:schemeClr val="bg1"/>
                        </a:solidFill>
                      </a:endParaRPr>
                    </a:p>
                  </a:txBody>
                  <a:tcPr>
                    <a:solidFill>
                      <a:schemeClr val="accent1"/>
                    </a:solidFill>
                  </a:tcPr>
                </a:tc>
                <a:tc>
                  <a:txBody>
                    <a:bodyPr/>
                    <a:lstStyle/>
                    <a:p>
                      <a:r>
                        <a:rPr lang="fr-FR" sz="1800" kern="1200" dirty="0" smtClean="0">
                          <a:solidFill>
                            <a:schemeClr val="dk1"/>
                          </a:solidFill>
                          <a:effectLst/>
                          <a:latin typeface="+mn-lt"/>
                          <a:ea typeface="+mn-ea"/>
                          <a:cs typeface="+mn-cs"/>
                        </a:rPr>
                        <a:t>IMT au niveau régional</a:t>
                      </a:r>
                    </a:p>
                    <a:p>
                      <a:r>
                        <a:rPr lang="fr-FR" sz="1800" kern="1200" dirty="0" smtClean="0">
                          <a:solidFill>
                            <a:schemeClr val="dk1"/>
                          </a:solidFill>
                          <a:effectLst/>
                          <a:latin typeface="+mn-lt"/>
                          <a:ea typeface="+mn-ea"/>
                          <a:cs typeface="+mn-cs"/>
                        </a:rPr>
                        <a:t>Coopération entre acteurs</a:t>
                      </a:r>
                    </a:p>
                    <a:p>
                      <a:r>
                        <a:rPr lang="fr-FR" sz="1800" kern="1200" dirty="0" smtClean="0">
                          <a:solidFill>
                            <a:schemeClr val="dk1"/>
                          </a:solidFill>
                          <a:effectLst/>
                          <a:latin typeface="+mn-lt"/>
                          <a:ea typeface="+mn-ea"/>
                          <a:cs typeface="+mn-cs"/>
                        </a:rPr>
                        <a:t>Conseil politique</a:t>
                      </a:r>
                    </a:p>
                    <a:p>
                      <a:r>
                        <a:rPr lang="fr-FR" sz="1800" kern="1200" dirty="0" smtClean="0">
                          <a:solidFill>
                            <a:schemeClr val="dk1"/>
                          </a:solidFill>
                          <a:effectLst/>
                          <a:latin typeface="+mn-lt"/>
                          <a:ea typeface="+mn-ea"/>
                          <a:cs typeface="+mn-cs"/>
                        </a:rPr>
                        <a:t>Visualisation de l'IMT</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776262955"/>
                  </a:ext>
                </a:extLst>
              </a:tr>
            </a:tbl>
          </a:graphicData>
        </a:graphic>
      </p:graphicFrame>
    </p:spTree>
    <p:extLst>
      <p:ext uri="{BB962C8B-B14F-4D97-AF65-F5344CB8AC3E}">
        <p14:creationId xmlns:p14="http://schemas.microsoft.com/office/powerpoint/2010/main" val="2838784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7" descr="GIZ">
            <a:extLst>
              <a:ext uri="{FF2B5EF4-FFF2-40B4-BE49-F238E27FC236}">
                <a16:creationId xmlns:a16="http://schemas.microsoft.com/office/drawing/2014/main" xmlns="" id="{C4EEAEB8-1554-4B5C-BEE7-8AD9118EAF8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78169" y="199414"/>
            <a:ext cx="2245995" cy="592455"/>
          </a:xfrm>
          <a:prstGeom prst="rect">
            <a:avLst/>
          </a:prstGeom>
          <a:noFill/>
          <a:ln>
            <a:noFill/>
          </a:ln>
        </p:spPr>
      </p:pic>
      <p:pic>
        <p:nvPicPr>
          <p:cNvPr id="5" name="Grafik 5" descr="C:\Users\sd\AppData\Local\Microsoft\Windows\INetCache\Content.Word\ELdZ_ml_Office_farbe_en.bmp">
            <a:extLst>
              <a:ext uri="{FF2B5EF4-FFF2-40B4-BE49-F238E27FC236}">
                <a16:creationId xmlns:a16="http://schemas.microsoft.com/office/drawing/2014/main" xmlns="" id="{78982394-C629-4722-BD4B-CA2F4C7311F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6400" y="78329"/>
            <a:ext cx="1417955" cy="790575"/>
          </a:xfrm>
          <a:prstGeom prst="rect">
            <a:avLst/>
          </a:prstGeom>
          <a:noFill/>
          <a:ln>
            <a:noFill/>
          </a:ln>
        </p:spPr>
      </p:pic>
      <p:graphicFrame>
        <p:nvGraphicFramePr>
          <p:cNvPr id="7" name="Table 6">
            <a:extLst>
              <a:ext uri="{FF2B5EF4-FFF2-40B4-BE49-F238E27FC236}">
                <a16:creationId xmlns:a16="http://schemas.microsoft.com/office/drawing/2014/main" xmlns="" id="{50171C8A-34E7-4715-9FD3-A9FC354521C3}"/>
              </a:ext>
            </a:extLst>
          </p:cNvPr>
          <p:cNvGraphicFramePr>
            <a:graphicFrameLocks noGrp="1"/>
          </p:cNvGraphicFramePr>
          <p:nvPr>
            <p:extLst>
              <p:ext uri="{D42A27DB-BD31-4B8C-83A1-F6EECF244321}">
                <p14:modId xmlns:p14="http://schemas.microsoft.com/office/powerpoint/2010/main" val="312541740"/>
              </p:ext>
            </p:extLst>
          </p:nvPr>
        </p:nvGraphicFramePr>
        <p:xfrm>
          <a:off x="106001" y="971990"/>
          <a:ext cx="11979997" cy="2745808"/>
        </p:xfrm>
        <a:graphic>
          <a:graphicData uri="http://schemas.openxmlformats.org/drawingml/2006/table">
            <a:tbl>
              <a:tblPr firstRow="1" bandRow="1">
                <a:tableStyleId>{5C22544A-7EE6-4342-B048-85BDC9FD1C3A}</a:tableStyleId>
              </a:tblPr>
              <a:tblGrid>
                <a:gridCol w="1539812">
                  <a:extLst>
                    <a:ext uri="{9D8B030D-6E8A-4147-A177-3AD203B41FA5}">
                      <a16:colId xmlns:a16="http://schemas.microsoft.com/office/drawing/2014/main" xmlns="" val="444713462"/>
                    </a:ext>
                  </a:extLst>
                </a:gridCol>
                <a:gridCol w="10440185">
                  <a:extLst>
                    <a:ext uri="{9D8B030D-6E8A-4147-A177-3AD203B41FA5}">
                      <a16:colId xmlns:a16="http://schemas.microsoft.com/office/drawing/2014/main" xmlns="" val="3848212947"/>
                    </a:ext>
                  </a:extLst>
                </a:gridCol>
              </a:tblGrid>
              <a:tr h="264661">
                <a:tc>
                  <a:txBody>
                    <a:bodyPr/>
                    <a:lstStyle/>
                    <a:p>
                      <a:pPr marL="0" marR="0" algn="ctr">
                        <a:lnSpc>
                          <a:spcPct val="107000"/>
                        </a:lnSpc>
                        <a:spcBef>
                          <a:spcPts val="600"/>
                        </a:spcBef>
                        <a:spcAft>
                          <a:spcPts val="600"/>
                        </a:spcAft>
                      </a:pPr>
                      <a:r>
                        <a:rPr lang="de-DE" sz="2000" b="1" dirty="0">
                          <a:effectLst/>
                          <a:latin typeface="Calibri" panose="020F0502020204030204" pitchFamily="34" charset="0"/>
                          <a:ea typeface="Calibri" panose="020F0502020204030204" pitchFamily="34" charset="0"/>
                          <a:cs typeface="Times New Roman" panose="02020603050405020304" pitchFamily="18" charset="0"/>
                        </a:rPr>
                        <a:t>Institution</a:t>
                      </a:r>
                    </a:p>
                  </a:txBody>
                  <a:tcPr marL="68580" marR="68580" marT="0" marB="0"/>
                </a:tc>
                <a:tc>
                  <a:txBody>
                    <a:bodyPr/>
                    <a:lstStyle/>
                    <a:p>
                      <a:pPr marL="0" marR="0" algn="ctr">
                        <a:lnSpc>
                          <a:spcPct val="107000"/>
                        </a:lnSpc>
                        <a:spcBef>
                          <a:spcPts val="600"/>
                        </a:spcBef>
                        <a:spcAft>
                          <a:spcPts val="600"/>
                        </a:spcAft>
                      </a:pPr>
                      <a:r>
                        <a:rPr lang="de-DE" sz="2000" b="1" dirty="0" smtClean="0">
                          <a:effectLst/>
                          <a:latin typeface="Calibri" panose="020F0502020204030204" pitchFamily="34" charset="0"/>
                          <a:ea typeface="Calibri" panose="020F0502020204030204" pitchFamily="34" charset="0"/>
                          <a:cs typeface="Times New Roman" panose="02020603050405020304" pitchFamily="18" charset="0"/>
                        </a:rPr>
                        <a:t>Portée pertinente du travail</a:t>
                      </a:r>
                      <a:endParaRPr lang="de-D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92008958"/>
                  </a:ext>
                </a:extLst>
              </a:tr>
              <a:tr h="1242417">
                <a:tc>
                  <a:txBody>
                    <a:bodyPr/>
                    <a:lstStyle/>
                    <a:p>
                      <a:r>
                        <a:rPr lang="fr-FR" sz="1800" kern="1200" dirty="0" smtClean="0">
                          <a:solidFill>
                            <a:schemeClr val="dk1"/>
                          </a:solidFill>
                          <a:effectLst/>
                          <a:latin typeface="+mn-lt"/>
                          <a:ea typeface="+mn-ea"/>
                          <a:cs typeface="+mn-cs"/>
                        </a:rPr>
                        <a:t>Institut fédéral pour l'enseignement et la formation professionnels</a:t>
                      </a:r>
                      <a:endParaRPr lang="de-DE" sz="1800" b="1" kern="1200" dirty="0">
                        <a:solidFill>
                          <a:schemeClr val="dk1"/>
                        </a:solidFill>
                        <a:effectLst/>
                        <a:latin typeface="+mn-lt"/>
                        <a:ea typeface="+mn-ea"/>
                        <a:cs typeface="+mn-cs"/>
                      </a:endParaRPr>
                    </a:p>
                  </a:txBody>
                  <a:tcPr/>
                </a:tc>
                <a:tc>
                  <a:txBody>
                    <a:bodyPr/>
                    <a:lstStyle/>
                    <a:p>
                      <a:r>
                        <a:rPr lang="fr-FR" sz="1800" kern="1200" dirty="0" smtClean="0">
                          <a:solidFill>
                            <a:schemeClr val="dk1"/>
                          </a:solidFill>
                          <a:effectLst/>
                          <a:latin typeface="+mn-lt"/>
                          <a:ea typeface="+mn-ea"/>
                          <a:cs typeface="+mn-cs"/>
                        </a:rPr>
                        <a:t>Le BIBB mène ses propres enquêtes en plus du traitement de données externes. Cela constitue la base des évaluations et des analyses, qui sont ensuite incluses dans des publications telles que le rapport annuel de données.</a:t>
                      </a:r>
                    </a:p>
                    <a:p>
                      <a:r>
                        <a:rPr lang="fr-FR" sz="1800" kern="1200" dirty="0" smtClean="0">
                          <a:solidFill>
                            <a:schemeClr val="dk1"/>
                          </a:solidFill>
                          <a:effectLst/>
                          <a:latin typeface="+mn-lt"/>
                          <a:ea typeface="+mn-ea"/>
                          <a:cs typeface="+mn-cs"/>
                        </a:rPr>
                        <a:t>Sujets: Enquêtes sur l'emploi; Transition vers l'EFP; Enseignement et formation professionnels et emploi décent (enquête sur les salaires des apprentis, statistiques de l'emploi et enquêtes auprès de la population active</a:t>
                      </a:r>
                      <a:endParaRPr lang="de-DE"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927973574"/>
                  </a:ext>
                </a:extLst>
              </a:tr>
              <a:tr h="682312">
                <a:tc>
                  <a:txBody>
                    <a:bodyPr/>
                    <a:lstStyle/>
                    <a:p>
                      <a:r>
                        <a:rPr lang="en-US" b="1" dirty="0" err="1" smtClean="0">
                          <a:solidFill>
                            <a:schemeClr val="bg1"/>
                          </a:solidFill>
                        </a:rPr>
                        <a:t>Sujets</a:t>
                      </a:r>
                      <a:r>
                        <a:rPr lang="en-US" b="1" dirty="0" smtClean="0">
                          <a:solidFill>
                            <a:schemeClr val="bg1"/>
                          </a:solidFill>
                        </a:rPr>
                        <a:t> </a:t>
                      </a:r>
                      <a:r>
                        <a:rPr lang="en-US" b="1" dirty="0" err="1" smtClean="0">
                          <a:solidFill>
                            <a:schemeClr val="bg1"/>
                          </a:solidFill>
                        </a:rPr>
                        <a:t>potentiels</a:t>
                      </a:r>
                      <a:endParaRPr lang="de-DE" b="1" dirty="0">
                        <a:solidFill>
                          <a:schemeClr val="bg1"/>
                        </a:solidFill>
                      </a:endParaRPr>
                    </a:p>
                  </a:txBody>
                  <a:tcPr>
                    <a:solidFill>
                      <a:schemeClr val="accent1"/>
                    </a:solidFill>
                  </a:tcPr>
                </a:tc>
                <a:tc>
                  <a:txBody>
                    <a:bodyPr/>
                    <a:lstStyle/>
                    <a:p>
                      <a:r>
                        <a:rPr lang="fr-FR" sz="1800" kern="1200" dirty="0" smtClean="0">
                          <a:solidFill>
                            <a:schemeClr val="dk1"/>
                          </a:solidFill>
                          <a:effectLst/>
                          <a:latin typeface="+mn-lt"/>
                          <a:ea typeface="+mn-ea"/>
                          <a:cs typeface="+mn-cs"/>
                        </a:rPr>
                        <a:t>IMT liée aux politiques et mesures d'éducation / EFP</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776262955"/>
                  </a:ext>
                </a:extLst>
              </a:tr>
            </a:tbl>
          </a:graphicData>
        </a:graphic>
      </p:graphicFrame>
      <p:graphicFrame>
        <p:nvGraphicFramePr>
          <p:cNvPr id="6" name="Table 5">
            <a:extLst>
              <a:ext uri="{FF2B5EF4-FFF2-40B4-BE49-F238E27FC236}">
                <a16:creationId xmlns:a16="http://schemas.microsoft.com/office/drawing/2014/main" xmlns="" id="{B18F731D-6D64-43E5-8DFD-56CA5810F4B7}"/>
              </a:ext>
            </a:extLst>
          </p:cNvPr>
          <p:cNvGraphicFramePr>
            <a:graphicFrameLocks noGrp="1"/>
          </p:cNvGraphicFramePr>
          <p:nvPr>
            <p:extLst>
              <p:ext uri="{D42A27DB-BD31-4B8C-83A1-F6EECF244321}">
                <p14:modId xmlns:p14="http://schemas.microsoft.com/office/powerpoint/2010/main" val="3818677111"/>
              </p:ext>
            </p:extLst>
          </p:nvPr>
        </p:nvGraphicFramePr>
        <p:xfrm>
          <a:off x="106001" y="3673715"/>
          <a:ext cx="11979997" cy="2745808"/>
        </p:xfrm>
        <a:graphic>
          <a:graphicData uri="http://schemas.openxmlformats.org/drawingml/2006/table">
            <a:tbl>
              <a:tblPr firstRow="1" bandRow="1">
                <a:tableStyleId>{5C22544A-7EE6-4342-B048-85BDC9FD1C3A}</a:tableStyleId>
              </a:tblPr>
              <a:tblGrid>
                <a:gridCol w="1539812">
                  <a:extLst>
                    <a:ext uri="{9D8B030D-6E8A-4147-A177-3AD203B41FA5}">
                      <a16:colId xmlns:a16="http://schemas.microsoft.com/office/drawing/2014/main" xmlns="" val="444713462"/>
                    </a:ext>
                  </a:extLst>
                </a:gridCol>
                <a:gridCol w="10440185">
                  <a:extLst>
                    <a:ext uri="{9D8B030D-6E8A-4147-A177-3AD203B41FA5}">
                      <a16:colId xmlns:a16="http://schemas.microsoft.com/office/drawing/2014/main" xmlns="" val="3848212947"/>
                    </a:ext>
                  </a:extLst>
                </a:gridCol>
              </a:tblGrid>
              <a:tr h="264661">
                <a:tc>
                  <a:txBody>
                    <a:bodyPr/>
                    <a:lstStyle/>
                    <a:p>
                      <a:pPr marL="0" marR="0" algn="ctr">
                        <a:lnSpc>
                          <a:spcPct val="107000"/>
                        </a:lnSpc>
                        <a:spcBef>
                          <a:spcPts val="600"/>
                        </a:spcBef>
                        <a:spcAft>
                          <a:spcPts val="600"/>
                        </a:spcAft>
                      </a:pPr>
                      <a:r>
                        <a:rPr lang="de-DE" sz="2000" b="1" dirty="0">
                          <a:effectLst/>
                          <a:latin typeface="Calibri" panose="020F0502020204030204" pitchFamily="34" charset="0"/>
                          <a:ea typeface="Calibri" panose="020F0502020204030204" pitchFamily="34" charset="0"/>
                          <a:cs typeface="Times New Roman" panose="02020603050405020304" pitchFamily="18" charset="0"/>
                        </a:rPr>
                        <a:t>Institution</a:t>
                      </a:r>
                    </a:p>
                  </a:txBody>
                  <a:tcPr marL="68580" marR="68580" marT="0" marB="0"/>
                </a:tc>
                <a:tc>
                  <a:txBody>
                    <a:bodyPr/>
                    <a:lstStyle/>
                    <a:p>
                      <a:pPr marL="0" marR="0" algn="ctr">
                        <a:lnSpc>
                          <a:spcPct val="107000"/>
                        </a:lnSpc>
                        <a:spcBef>
                          <a:spcPts val="600"/>
                        </a:spcBef>
                        <a:spcAft>
                          <a:spcPts val="600"/>
                        </a:spcAft>
                      </a:pPr>
                      <a:r>
                        <a:rPr lang="de-DE" sz="2000" b="1" dirty="0" smtClean="0">
                          <a:effectLst/>
                          <a:latin typeface="Calibri" panose="020F0502020204030204" pitchFamily="34" charset="0"/>
                          <a:ea typeface="Calibri" panose="020F0502020204030204" pitchFamily="34" charset="0"/>
                          <a:cs typeface="Times New Roman" panose="02020603050405020304" pitchFamily="18" charset="0"/>
                        </a:rPr>
                        <a:t>Portée pertinente du travail</a:t>
                      </a:r>
                      <a:endParaRPr lang="de-D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92008958"/>
                  </a:ext>
                </a:extLst>
              </a:tr>
              <a:tr h="1242417">
                <a:tc>
                  <a:txBody>
                    <a:bodyPr/>
                    <a:lstStyle/>
                    <a:p>
                      <a:r>
                        <a:rPr lang="fr-FR" sz="1800" kern="1200" dirty="0" smtClean="0">
                          <a:solidFill>
                            <a:schemeClr val="dk1"/>
                          </a:solidFill>
                          <a:effectLst/>
                          <a:latin typeface="+mn-lt"/>
                          <a:ea typeface="+mn-ea"/>
                          <a:cs typeface="+mn-cs"/>
                        </a:rPr>
                        <a:t>Conseil allemand des experts économiques</a:t>
                      </a:r>
                      <a:endParaRPr lang="de-DE" sz="1800" b="1" kern="1200" dirty="0">
                        <a:solidFill>
                          <a:schemeClr val="dk1"/>
                        </a:solidFill>
                        <a:effectLst/>
                        <a:latin typeface="+mn-lt"/>
                        <a:ea typeface="+mn-ea"/>
                        <a:cs typeface="+mn-cs"/>
                      </a:endParaRPr>
                    </a:p>
                  </a:txBody>
                  <a:tcPr/>
                </a:tc>
                <a:tc>
                  <a:txBody>
                    <a:bodyPr/>
                    <a:lstStyle/>
                    <a:p>
                      <a:r>
                        <a:rPr lang="fr-FR" sz="1800" kern="1200" dirty="0" smtClean="0">
                          <a:solidFill>
                            <a:schemeClr val="dk1"/>
                          </a:solidFill>
                          <a:effectLst/>
                          <a:latin typeface="+mn-lt"/>
                          <a:ea typeface="+mn-ea"/>
                          <a:cs typeface="+mn-cs"/>
                        </a:rPr>
                        <a:t>Le Conseil des experts économiques pour l'examen du développement macroéconomique est un organe de conseil en matière de politique économique, qui présente périodiquement une évaluation du développement économique général de la République fédérale d'Allemagne du point de vue d'un expert indépendant, contribuant ainsi à la formation de jugements de tous les organismes responsables de la politique économique et du public.</a:t>
                      </a:r>
                    </a:p>
                    <a:p>
                      <a:r>
                        <a:rPr lang="fr-FR" sz="1800" kern="1200" dirty="0" smtClean="0">
                          <a:solidFill>
                            <a:schemeClr val="dk1"/>
                          </a:solidFill>
                          <a:effectLst/>
                          <a:latin typeface="+mn-lt"/>
                          <a:ea typeface="+mn-ea"/>
                          <a:cs typeface="+mn-cs"/>
                        </a:rPr>
                        <a:t>Produits: Rapports annuels, rapports occasionnels et spéciaux</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927973574"/>
                  </a:ext>
                </a:extLst>
              </a:tr>
              <a:tr h="682312">
                <a:tc>
                  <a:txBody>
                    <a:bodyPr/>
                    <a:lstStyle/>
                    <a:p>
                      <a:r>
                        <a:rPr lang="en-US" b="1" dirty="0" err="1" smtClean="0">
                          <a:solidFill>
                            <a:schemeClr val="bg1"/>
                          </a:solidFill>
                        </a:rPr>
                        <a:t>Sujets</a:t>
                      </a:r>
                      <a:r>
                        <a:rPr lang="en-US" b="1" dirty="0" smtClean="0">
                          <a:solidFill>
                            <a:schemeClr val="bg1"/>
                          </a:solidFill>
                        </a:rPr>
                        <a:t> </a:t>
                      </a:r>
                      <a:r>
                        <a:rPr lang="en-US" b="1" dirty="0" err="1" smtClean="0">
                          <a:solidFill>
                            <a:schemeClr val="bg1"/>
                          </a:solidFill>
                        </a:rPr>
                        <a:t>potentiels</a:t>
                      </a:r>
                      <a:endParaRPr lang="de-DE" b="1" dirty="0">
                        <a:solidFill>
                          <a:schemeClr val="bg1"/>
                        </a:solidFill>
                      </a:endParaRPr>
                    </a:p>
                  </a:txBody>
                  <a:tcPr>
                    <a:solidFill>
                      <a:schemeClr val="accent1"/>
                    </a:solidFill>
                  </a:tcPr>
                </a:tc>
                <a:tc>
                  <a:txBody>
                    <a:bodyPr/>
                    <a:lstStyle/>
                    <a:p>
                      <a:r>
                        <a:rPr lang="fr-FR" sz="1800" kern="1200" dirty="0" smtClean="0">
                          <a:solidFill>
                            <a:schemeClr val="dk1"/>
                          </a:solidFill>
                          <a:effectLst/>
                          <a:latin typeface="+mn-lt"/>
                          <a:ea typeface="+mn-ea"/>
                          <a:cs typeface="+mn-cs"/>
                        </a:rPr>
                        <a:t>Conseil politique</a:t>
                      </a:r>
                    </a:p>
                    <a:p>
                      <a:r>
                        <a:rPr lang="fr-FR" sz="1800" kern="1200" dirty="0" smtClean="0">
                          <a:solidFill>
                            <a:schemeClr val="dk1"/>
                          </a:solidFill>
                          <a:effectLst/>
                          <a:latin typeface="+mn-lt"/>
                          <a:ea typeface="+mn-ea"/>
                          <a:cs typeface="+mn-cs"/>
                        </a:rPr>
                        <a:t>Collaboration entre acteurs</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776262955"/>
                  </a:ext>
                </a:extLst>
              </a:tr>
            </a:tbl>
          </a:graphicData>
        </a:graphic>
      </p:graphicFrame>
    </p:spTree>
    <p:extLst>
      <p:ext uri="{BB962C8B-B14F-4D97-AF65-F5344CB8AC3E}">
        <p14:creationId xmlns:p14="http://schemas.microsoft.com/office/powerpoint/2010/main" val="807289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xmlns="" id="{4C9BF355-772E-EF4F-AE2E-A99BDF1FC397}"/>
              </a:ext>
            </a:extLst>
          </p:cNvPr>
          <p:cNvSpPr>
            <a:spLocks noGrp="1"/>
          </p:cNvSpPr>
          <p:nvPr>
            <p:ph type="subTitle" sz="quarter" idx="1"/>
          </p:nvPr>
        </p:nvSpPr>
        <p:spPr>
          <a:xfrm>
            <a:off x="1581305" y="3132774"/>
            <a:ext cx="9379200" cy="553176"/>
          </a:xfrm>
        </p:spPr>
        <p:txBody>
          <a:bodyPr/>
          <a:lstStyle/>
          <a:p>
            <a:r>
              <a:rPr lang="fr-FR" dirty="0"/>
              <a:t>Motivation pour la participation </a:t>
            </a:r>
            <a:r>
              <a:rPr lang="fr-FR" dirty="0" smtClean="0"/>
              <a:t>prochaine, </a:t>
            </a:r>
            <a:r>
              <a:rPr lang="fr-FR" dirty="0"/>
              <a:t>une phrase.</a:t>
            </a:r>
            <a:endParaRPr lang="en-US" dirty="0"/>
          </a:p>
        </p:txBody>
      </p:sp>
      <p:sp>
        <p:nvSpPr>
          <p:cNvPr id="3" name="Title 2">
            <a:extLst>
              <a:ext uri="{FF2B5EF4-FFF2-40B4-BE49-F238E27FC236}">
                <a16:creationId xmlns:a16="http://schemas.microsoft.com/office/drawing/2014/main" xmlns="" id="{FDF4FF7C-8CF9-4547-8940-2805A0B55085}"/>
              </a:ext>
            </a:extLst>
          </p:cNvPr>
          <p:cNvSpPr>
            <a:spLocks noGrp="1"/>
          </p:cNvSpPr>
          <p:nvPr>
            <p:ph type="ctrTitle" sz="quarter"/>
          </p:nvPr>
        </p:nvSpPr>
        <p:spPr>
          <a:xfrm>
            <a:off x="1421648" y="1705927"/>
            <a:ext cx="9379200" cy="1143000"/>
          </a:xfrm>
        </p:spPr>
        <p:txBody>
          <a:bodyPr>
            <a:normAutofit/>
          </a:bodyPr>
          <a:lstStyle/>
          <a:p>
            <a:r>
              <a:rPr lang="en-US" sz="6000" b="1" dirty="0" err="1">
                <a:solidFill>
                  <a:srgbClr val="0070C0"/>
                </a:solidFill>
              </a:rPr>
              <a:t>Évaluation</a:t>
            </a:r>
            <a:endParaRPr lang="en-US" sz="6000" b="1" dirty="0"/>
          </a:p>
        </p:txBody>
      </p:sp>
      <p:pic>
        <p:nvPicPr>
          <p:cNvPr id="4" name="Grafik 7" descr="GIZ"/>
          <p:cNvPicPr/>
          <p:nvPr/>
        </p:nvPicPr>
        <p:blipFill>
          <a:blip r:embed="rId2">
            <a:extLst>
              <a:ext uri="{28A0092B-C50C-407E-A947-70E740481C1C}">
                <a14:useLocalDpi xmlns:a14="http://schemas.microsoft.com/office/drawing/2010/main" val="0"/>
              </a:ext>
            </a:extLst>
          </a:blip>
          <a:srcRect/>
          <a:stretch>
            <a:fillRect/>
          </a:stretch>
        </p:blipFill>
        <p:spPr bwMode="auto">
          <a:xfrm>
            <a:off x="178169" y="199414"/>
            <a:ext cx="2245995" cy="592455"/>
          </a:xfrm>
          <a:prstGeom prst="rect">
            <a:avLst/>
          </a:prstGeom>
          <a:noFill/>
          <a:ln>
            <a:noFill/>
          </a:ln>
        </p:spPr>
      </p:pic>
      <p:pic>
        <p:nvPicPr>
          <p:cNvPr id="5" name="Grafik 5" descr="C:\Users\sd\AppData\Local\Microsoft\Windows\INetCache\Content.Word\ELdZ_ml_Office_farbe_en.b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6400" y="78329"/>
            <a:ext cx="1417955" cy="790575"/>
          </a:xfrm>
          <a:prstGeom prst="rect">
            <a:avLst/>
          </a:prstGeom>
          <a:noFill/>
          <a:ln>
            <a:noFill/>
          </a:ln>
        </p:spPr>
      </p:pic>
      <p:pic>
        <p:nvPicPr>
          <p:cNvPr id="6"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604" t="31466" r="24633" b="20474"/>
          <a:stretch/>
        </p:blipFill>
        <p:spPr bwMode="auto">
          <a:xfrm>
            <a:off x="198924" y="5625294"/>
            <a:ext cx="2445449" cy="933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788540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sz="quarter"/>
          </p:nvPr>
        </p:nvSpPr>
        <p:spPr>
          <a:xfrm>
            <a:off x="2578799" y="1622366"/>
            <a:ext cx="7034400" cy="1143000"/>
          </a:xfrm>
        </p:spPr>
        <p:txBody>
          <a:bodyPr>
            <a:normAutofit fontScale="90000"/>
          </a:bodyPr>
          <a:lstStyle/>
          <a:p>
            <a:r>
              <a:rPr lang="fr-FR" sz="6000" b="1" dirty="0"/>
              <a:t>Merci à tous! A bientôt en Allemagne</a:t>
            </a:r>
            <a:endParaRPr lang="de-DE" sz="6000" b="1" dirty="0">
              <a:solidFill>
                <a:schemeClr val="tx1"/>
              </a:solidFill>
            </a:endParaRPr>
          </a:p>
        </p:txBody>
      </p:sp>
      <p:pic>
        <p:nvPicPr>
          <p:cNvPr id="4" name="Grafik 7" descr="GIZ"/>
          <p:cNvPicPr/>
          <p:nvPr/>
        </p:nvPicPr>
        <p:blipFill>
          <a:blip r:embed="rId2">
            <a:extLst>
              <a:ext uri="{28A0092B-C50C-407E-A947-70E740481C1C}">
                <a14:useLocalDpi xmlns:a14="http://schemas.microsoft.com/office/drawing/2010/main" val="0"/>
              </a:ext>
            </a:extLst>
          </a:blip>
          <a:srcRect/>
          <a:stretch>
            <a:fillRect/>
          </a:stretch>
        </p:blipFill>
        <p:spPr bwMode="auto">
          <a:xfrm>
            <a:off x="178169" y="199414"/>
            <a:ext cx="2245995" cy="592455"/>
          </a:xfrm>
          <a:prstGeom prst="rect">
            <a:avLst/>
          </a:prstGeom>
          <a:noFill/>
          <a:ln>
            <a:noFill/>
          </a:ln>
        </p:spPr>
      </p:pic>
      <p:pic>
        <p:nvPicPr>
          <p:cNvPr id="5" name="Grafik 5" descr="C:\Users\sd\AppData\Local\Microsoft\Windows\INetCache\Content.Word\ELdZ_ml_Office_farbe_en.b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6400" y="78329"/>
            <a:ext cx="1417955" cy="790575"/>
          </a:xfrm>
          <a:prstGeom prst="rect">
            <a:avLst/>
          </a:prstGeom>
          <a:noFill/>
          <a:ln>
            <a:noFill/>
          </a:ln>
        </p:spPr>
      </p:pic>
      <p:pic>
        <p:nvPicPr>
          <p:cNvPr id="6"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604" t="31466" r="24633" b="20474"/>
          <a:stretch/>
        </p:blipFill>
        <p:spPr bwMode="auto">
          <a:xfrm>
            <a:off x="198924" y="5625294"/>
            <a:ext cx="2445449" cy="933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descr="Image result for german flag">
            <a:extLst>
              <a:ext uri="{FF2B5EF4-FFF2-40B4-BE49-F238E27FC236}">
                <a16:creationId xmlns:a16="http://schemas.microsoft.com/office/drawing/2014/main" xmlns="" id="{F097F456-8882-4269-B9DD-302DD72EA6F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27888" y="3221324"/>
            <a:ext cx="1336221" cy="1336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385492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7" descr="GIZ"/>
          <p:cNvPicPr/>
          <p:nvPr/>
        </p:nvPicPr>
        <p:blipFill>
          <a:blip r:embed="rId2">
            <a:extLst>
              <a:ext uri="{28A0092B-C50C-407E-A947-70E740481C1C}">
                <a14:useLocalDpi xmlns:a14="http://schemas.microsoft.com/office/drawing/2010/main" val="0"/>
              </a:ext>
            </a:extLst>
          </a:blip>
          <a:srcRect/>
          <a:stretch>
            <a:fillRect/>
          </a:stretch>
        </p:blipFill>
        <p:spPr bwMode="auto">
          <a:xfrm>
            <a:off x="467544" y="361464"/>
            <a:ext cx="2245995" cy="592455"/>
          </a:xfrm>
          <a:prstGeom prst="rect">
            <a:avLst/>
          </a:prstGeom>
          <a:noFill/>
          <a:ln>
            <a:noFill/>
          </a:ln>
        </p:spPr>
      </p:pic>
      <p:pic>
        <p:nvPicPr>
          <p:cNvPr id="5" name="Grafik 5" descr="C:\Users\sd\AppData\Local\Microsoft\Windows\INetCache\Content.Word\ELdZ_ml_Office_farbe_en.b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88125" y="275104"/>
            <a:ext cx="1417955" cy="790575"/>
          </a:xfrm>
          <a:prstGeom prst="rect">
            <a:avLst/>
          </a:prstGeom>
          <a:noFill/>
          <a:ln>
            <a:noFill/>
          </a:ln>
        </p:spPr>
      </p:pic>
      <p:pic>
        <p:nvPicPr>
          <p:cNvPr id="6"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604" t="31466" r="24633" b="20474"/>
          <a:stretch/>
        </p:blipFill>
        <p:spPr bwMode="auto">
          <a:xfrm>
            <a:off x="252182" y="5961349"/>
            <a:ext cx="1832193" cy="6996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itle 2">
            <a:extLst>
              <a:ext uri="{FF2B5EF4-FFF2-40B4-BE49-F238E27FC236}">
                <a16:creationId xmlns:a16="http://schemas.microsoft.com/office/drawing/2014/main" xmlns="" id="{97A37D57-5165-40E7-A0B4-C3BC0C5F2E15}"/>
              </a:ext>
            </a:extLst>
          </p:cNvPr>
          <p:cNvSpPr>
            <a:spLocks noGrp="1"/>
          </p:cNvSpPr>
          <p:nvPr>
            <p:ph type="ctrTitle" sz="quarter"/>
          </p:nvPr>
        </p:nvSpPr>
        <p:spPr>
          <a:xfrm>
            <a:off x="974749" y="896651"/>
            <a:ext cx="10242501" cy="1143000"/>
          </a:xfrm>
        </p:spPr>
        <p:txBody>
          <a:bodyPr>
            <a:noAutofit/>
          </a:bodyPr>
          <a:lstStyle/>
          <a:p>
            <a:r>
              <a:rPr lang="fr-FR" sz="4000" b="1" dirty="0">
                <a:solidFill>
                  <a:srgbClr val="0070C0"/>
                </a:solidFill>
                <a:latin typeface="Open Sans"/>
              </a:rPr>
              <a:t>Étiquette et règles de réunion en ligne</a:t>
            </a:r>
          </a:p>
        </p:txBody>
      </p:sp>
      <p:sp>
        <p:nvSpPr>
          <p:cNvPr id="2" name="TextBox 1">
            <a:extLst>
              <a:ext uri="{FF2B5EF4-FFF2-40B4-BE49-F238E27FC236}">
                <a16:creationId xmlns:a16="http://schemas.microsoft.com/office/drawing/2014/main" xmlns="" id="{EC0831E5-7F69-47C9-B7FB-4E72EFEDFC89}"/>
              </a:ext>
            </a:extLst>
          </p:cNvPr>
          <p:cNvSpPr txBox="1"/>
          <p:nvPr/>
        </p:nvSpPr>
        <p:spPr>
          <a:xfrm>
            <a:off x="268971" y="1782342"/>
            <a:ext cx="11821429" cy="4124206"/>
          </a:xfrm>
          <a:prstGeom prst="rect">
            <a:avLst/>
          </a:prstGeom>
          <a:noFill/>
        </p:spPr>
        <p:txBody>
          <a:bodyPr wrap="square" rtlCol="0">
            <a:spAutoFit/>
          </a:bodyPr>
          <a:lstStyle/>
          <a:p>
            <a:pPr algn="just"/>
            <a:r>
              <a:rPr lang="en-US" sz="2400" b="1" dirty="0" err="1"/>
              <a:t>Général</a:t>
            </a:r>
            <a:r>
              <a:rPr lang="en-US" sz="2400" b="1" dirty="0"/>
              <a:t> </a:t>
            </a:r>
            <a:endParaRPr lang="en-US" sz="2400" b="1" dirty="0" smtClean="0"/>
          </a:p>
          <a:p>
            <a:pPr algn="just"/>
            <a:endParaRPr lang="en-US" sz="2000" dirty="0" smtClean="0"/>
          </a:p>
          <a:p>
            <a:pPr marL="742950" lvl="1" indent="-285750" algn="just">
              <a:buFont typeface="Arial" panose="020B0604020202020204" pitchFamily="34" charset="0"/>
              <a:buChar char="•"/>
            </a:pPr>
            <a:r>
              <a:rPr lang="fr-FR" sz="2000" dirty="0"/>
              <a:t>La réunion sera enregistrée à des fins de documentation</a:t>
            </a:r>
            <a:r>
              <a:rPr lang="fr-FR" sz="2000" dirty="0" smtClean="0"/>
              <a:t>.</a:t>
            </a:r>
          </a:p>
          <a:p>
            <a:pPr marL="742950" lvl="1" indent="-285750" algn="just">
              <a:buFont typeface="Arial" panose="020B0604020202020204" pitchFamily="34" charset="0"/>
              <a:buChar char="•"/>
            </a:pPr>
            <a:r>
              <a:rPr lang="fr-FR" sz="2000" dirty="0"/>
              <a:t>Vérifiez que votre microphone et votre appareil photo </a:t>
            </a:r>
            <a:r>
              <a:rPr lang="fr-FR" sz="2000" dirty="0" smtClean="0"/>
              <a:t>fonctionnent</a:t>
            </a:r>
          </a:p>
          <a:p>
            <a:pPr marL="742950" lvl="1" indent="-285750" algn="just">
              <a:buFont typeface="Arial" panose="020B0604020202020204" pitchFamily="34" charset="0"/>
              <a:buChar char="•"/>
            </a:pPr>
            <a:r>
              <a:rPr lang="fr-FR" sz="2000" dirty="0"/>
              <a:t>Microphone en sourdine si vous n'avez pas la parole pour réduire le bruit de </a:t>
            </a:r>
            <a:r>
              <a:rPr lang="fr-FR" sz="2000" dirty="0" smtClean="0"/>
              <a:t>fond</a:t>
            </a:r>
          </a:p>
          <a:p>
            <a:pPr marL="742950" lvl="1" indent="-285750" algn="just">
              <a:buFont typeface="Arial" panose="020B0604020202020204" pitchFamily="34" charset="0"/>
              <a:buChar char="•"/>
            </a:pPr>
            <a:r>
              <a:rPr lang="fr-FR" sz="2000" dirty="0"/>
              <a:t>Désactiver la vidéo si la connexion Internet est faible</a:t>
            </a:r>
            <a:endParaRPr lang="en-US" sz="2000" dirty="0" smtClean="0"/>
          </a:p>
          <a:p>
            <a:pPr algn="just"/>
            <a:r>
              <a:rPr lang="en-US" sz="2000" b="1" dirty="0" err="1"/>
              <a:t>Fonction</a:t>
            </a:r>
            <a:r>
              <a:rPr lang="en-US" sz="2000" b="1" dirty="0"/>
              <a:t> de chat </a:t>
            </a:r>
            <a:r>
              <a:rPr lang="en-US" sz="2000" b="1" dirty="0" err="1"/>
              <a:t>dans</a:t>
            </a:r>
            <a:r>
              <a:rPr lang="en-US" sz="2000" b="1" dirty="0"/>
              <a:t> </a:t>
            </a:r>
            <a:r>
              <a:rPr lang="en-US" sz="2000" b="1" dirty="0" smtClean="0"/>
              <a:t>le </a:t>
            </a:r>
            <a:r>
              <a:rPr lang="en-US" sz="2000" b="1" i="1" dirty="0" smtClean="0"/>
              <a:t>GO-TO Meeting</a:t>
            </a:r>
          </a:p>
          <a:p>
            <a:pPr algn="just"/>
            <a:endParaRPr lang="en-US" sz="2000" b="1" dirty="0" smtClean="0"/>
          </a:p>
          <a:p>
            <a:pPr marL="742950" lvl="1" indent="-285750" algn="just">
              <a:buFont typeface="Arial" panose="020B0604020202020204" pitchFamily="34" charset="0"/>
              <a:buChar char="•"/>
            </a:pPr>
            <a:r>
              <a:rPr lang="fr-FR" sz="2000" dirty="0"/>
              <a:t>Envoyez un message dans le chat si vous souhaitez soulever un point pendant que les membres ont la parole</a:t>
            </a:r>
            <a:r>
              <a:rPr lang="fr-FR" sz="2000" dirty="0" smtClean="0"/>
              <a:t>.</a:t>
            </a:r>
          </a:p>
          <a:p>
            <a:pPr marL="742950" lvl="1" indent="-285750" algn="just">
              <a:buFont typeface="Arial" panose="020B0604020202020204" pitchFamily="34" charset="0"/>
              <a:buChar char="•"/>
            </a:pPr>
            <a:r>
              <a:rPr lang="fr-FR" sz="2000" dirty="0"/>
              <a:t>Le point focal GIZ et le facilitateur Tandem répondront à toutes les questions posées dans le </a:t>
            </a:r>
            <a:r>
              <a:rPr lang="fr-FR" sz="2000" dirty="0" smtClean="0"/>
              <a:t>chat</a:t>
            </a:r>
          </a:p>
          <a:p>
            <a:pPr marL="742950" lvl="1" indent="-285750" algn="just">
              <a:buFont typeface="Arial" panose="020B0604020202020204" pitchFamily="34" charset="0"/>
              <a:buChar char="•"/>
            </a:pPr>
            <a:r>
              <a:rPr lang="fr-FR" sz="2000" dirty="0"/>
              <a:t>Le point focal GIZ vous aidera avec tous les problèmes techniques que vous pourriez avoir (Message sur le chat ou sur </a:t>
            </a:r>
            <a:r>
              <a:rPr lang="fr-FR" sz="2000" dirty="0" err="1"/>
              <a:t>Whatsapp</a:t>
            </a:r>
            <a:r>
              <a:rPr lang="fr-FR" sz="2000" dirty="0"/>
              <a:t>)</a:t>
            </a:r>
            <a:endParaRPr lang="en-US" dirty="0"/>
          </a:p>
        </p:txBody>
      </p:sp>
    </p:spTree>
    <p:extLst>
      <p:ext uri="{BB962C8B-B14F-4D97-AF65-F5344CB8AC3E}">
        <p14:creationId xmlns:p14="http://schemas.microsoft.com/office/powerpoint/2010/main" val="341692115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17688CA5-6E6B-7D47-900D-70DE5AA14678}"/>
              </a:ext>
            </a:extLst>
          </p:cNvPr>
          <p:cNvSpPr>
            <a:spLocks noGrp="1"/>
          </p:cNvSpPr>
          <p:nvPr>
            <p:ph type="ctrTitle" sz="quarter"/>
          </p:nvPr>
        </p:nvSpPr>
        <p:spPr>
          <a:xfrm>
            <a:off x="2564400" y="493533"/>
            <a:ext cx="7034400" cy="791038"/>
          </a:xfrm>
        </p:spPr>
        <p:txBody>
          <a:bodyPr>
            <a:normAutofit/>
          </a:bodyPr>
          <a:lstStyle/>
          <a:p>
            <a:r>
              <a:rPr lang="en-US" sz="4000" b="1" dirty="0">
                <a:solidFill>
                  <a:srgbClr val="0070C0"/>
                </a:solidFill>
              </a:rPr>
              <a:t>ORDRE DU JOUR</a:t>
            </a:r>
          </a:p>
        </p:txBody>
      </p:sp>
      <p:pic>
        <p:nvPicPr>
          <p:cNvPr id="4" name="Grafik 7" descr="GIZ"/>
          <p:cNvPicPr/>
          <p:nvPr/>
        </p:nvPicPr>
        <p:blipFill>
          <a:blip r:embed="rId2">
            <a:extLst>
              <a:ext uri="{28A0092B-C50C-407E-A947-70E740481C1C}">
                <a14:useLocalDpi xmlns:a14="http://schemas.microsoft.com/office/drawing/2010/main" val="0"/>
              </a:ext>
            </a:extLst>
          </a:blip>
          <a:srcRect/>
          <a:stretch>
            <a:fillRect/>
          </a:stretch>
        </p:blipFill>
        <p:spPr bwMode="auto">
          <a:xfrm>
            <a:off x="467544" y="361464"/>
            <a:ext cx="2245995" cy="592455"/>
          </a:xfrm>
          <a:prstGeom prst="rect">
            <a:avLst/>
          </a:prstGeom>
          <a:noFill/>
          <a:ln>
            <a:noFill/>
          </a:ln>
        </p:spPr>
      </p:pic>
      <p:pic>
        <p:nvPicPr>
          <p:cNvPr id="5" name="Grafik 5" descr="C:\Users\sd\AppData\Local\Microsoft\Windows\INetCache\Content.Word\ELdZ_ml_Office_farbe_en.b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88125" y="275104"/>
            <a:ext cx="1417955" cy="790575"/>
          </a:xfrm>
          <a:prstGeom prst="rect">
            <a:avLst/>
          </a:prstGeom>
          <a:noFill/>
          <a:ln>
            <a:noFill/>
          </a:ln>
        </p:spPr>
      </p:pic>
      <p:pic>
        <p:nvPicPr>
          <p:cNvPr id="6"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604" t="31466" r="24633" b="20474"/>
          <a:stretch/>
        </p:blipFill>
        <p:spPr bwMode="auto">
          <a:xfrm>
            <a:off x="467544" y="5999475"/>
            <a:ext cx="1832193" cy="6996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Subtitle 1">
            <a:extLst>
              <a:ext uri="{FF2B5EF4-FFF2-40B4-BE49-F238E27FC236}">
                <a16:creationId xmlns:a16="http://schemas.microsoft.com/office/drawing/2014/main" xmlns="" id="{C39712A3-96E7-4106-BE2A-92138E48B629}"/>
              </a:ext>
            </a:extLst>
          </p:cNvPr>
          <p:cNvSpPr>
            <a:spLocks noGrp="1"/>
          </p:cNvSpPr>
          <p:nvPr>
            <p:ph type="subTitle" sz="quarter" idx="1"/>
          </p:nvPr>
        </p:nvSpPr>
        <p:spPr>
          <a:xfrm>
            <a:off x="1532586" y="1493950"/>
            <a:ext cx="8066214" cy="4855336"/>
          </a:xfrm>
        </p:spPr>
        <p:txBody>
          <a:bodyPr>
            <a:normAutofit fontScale="92500" lnSpcReduction="10000"/>
          </a:bodyPr>
          <a:lstStyle/>
          <a:p>
            <a:pPr algn="l"/>
            <a:endParaRPr lang="en-GB" sz="1200" dirty="0">
              <a:latin typeface="Open Sans" panose="020B0606030504020204" pitchFamily="34" charset="0"/>
              <a:ea typeface="Open Sans" panose="020B0606030504020204" pitchFamily="34" charset="0"/>
              <a:cs typeface="Open Sans" panose="020B0606030504020204" pitchFamily="34" charset="0"/>
            </a:endParaRPr>
          </a:p>
          <a:p>
            <a:pPr marL="228600" indent="-228600" algn="l">
              <a:buFont typeface="+mj-lt"/>
              <a:buAutoNum type="arabicPeriod"/>
            </a:pPr>
            <a:r>
              <a:rPr lang="fr-FR" sz="2200" dirty="0" smtClean="0">
                <a:latin typeface="Open Sans" panose="020B0606030504020204" pitchFamily="34" charset="0"/>
                <a:ea typeface="Open Sans" panose="020B0606030504020204" pitchFamily="34" charset="0"/>
                <a:cs typeface="Open Sans" panose="020B0606030504020204" pitchFamily="34" charset="0"/>
              </a:rPr>
              <a:t>Bienvenu et Introductions: (</a:t>
            </a:r>
            <a:r>
              <a:rPr lang="fr-FR" sz="2200" dirty="0" smtClean="0">
                <a:solidFill>
                  <a:srgbClr val="FF0000"/>
                </a:solidFill>
                <a:latin typeface="Open Sans" panose="020B0606030504020204" pitchFamily="34" charset="0"/>
                <a:ea typeface="Open Sans" panose="020B0606030504020204" pitchFamily="34" charset="0"/>
                <a:cs typeface="Open Sans" panose="020B0606030504020204" pitchFamily="34" charset="0"/>
              </a:rPr>
              <a:t> 15 min)</a:t>
            </a:r>
            <a:endParaRPr lang="fr-FR" sz="2200" dirty="0">
              <a:latin typeface="Open Sans" panose="020B0606030504020204" pitchFamily="34" charset="0"/>
              <a:ea typeface="Open Sans" panose="020B0606030504020204" pitchFamily="34" charset="0"/>
              <a:cs typeface="Open Sans" panose="020B0606030504020204" pitchFamily="34" charset="0"/>
            </a:endParaRPr>
          </a:p>
          <a:p>
            <a:pPr marL="971550" lvl="1" indent="-285750"/>
            <a:r>
              <a:rPr lang="fr-FR" sz="1800" smtClean="0">
                <a:latin typeface="Open Sans" panose="020B0606030504020204" pitchFamily="34" charset="0"/>
                <a:ea typeface="Open Sans" panose="020B0606030504020204" pitchFamily="34" charset="0"/>
                <a:cs typeface="Open Sans" panose="020B0606030504020204" pitchFamily="34" charset="0"/>
              </a:rPr>
              <a:t>Oumar </a:t>
            </a:r>
            <a:r>
              <a:rPr lang="fr-FR" sz="1800">
                <a:latin typeface="Open Sans" panose="020B0606030504020204" pitchFamily="34" charset="0"/>
                <a:ea typeface="Open Sans" panose="020B0606030504020204" pitchFamily="34" charset="0"/>
                <a:cs typeface="Open Sans" panose="020B0606030504020204" pitchFamily="34" charset="0"/>
              </a:rPr>
              <a:t>se </a:t>
            </a:r>
            <a:r>
              <a:rPr lang="fr-FR" sz="1800" smtClean="0">
                <a:latin typeface="Open Sans" panose="020B0606030504020204" pitchFamily="34" charset="0"/>
                <a:ea typeface="Open Sans" panose="020B0606030504020204" pitchFamily="34" charset="0"/>
                <a:cs typeface="Open Sans" panose="020B0606030504020204" pitchFamily="34" charset="0"/>
              </a:rPr>
              <a:t>présente</a:t>
            </a:r>
            <a:endParaRPr lang="fr-FR" sz="1800" dirty="0">
              <a:latin typeface="Open Sans" panose="020B0606030504020204" pitchFamily="34" charset="0"/>
              <a:ea typeface="Open Sans" panose="020B0606030504020204" pitchFamily="34" charset="0"/>
              <a:cs typeface="Open Sans" panose="020B0606030504020204" pitchFamily="34" charset="0"/>
            </a:endParaRPr>
          </a:p>
          <a:p>
            <a:pPr marL="971550" lvl="1" indent="-285750"/>
            <a:r>
              <a:rPr lang="fr-FR" sz="1800" dirty="0" smtClean="0">
                <a:latin typeface="Open Sans" panose="020B0606030504020204" pitchFamily="34" charset="0"/>
                <a:ea typeface="Open Sans" panose="020B0606030504020204" pitchFamily="34" charset="0"/>
                <a:cs typeface="Open Sans" panose="020B0606030504020204" pitchFamily="34" charset="0"/>
              </a:rPr>
              <a:t>Les </a:t>
            </a:r>
            <a:r>
              <a:rPr lang="fr-FR" sz="1800" dirty="0">
                <a:latin typeface="Open Sans" panose="020B0606030504020204" pitchFamily="34" charset="0"/>
                <a:ea typeface="Open Sans" panose="020B0606030504020204" pitchFamily="34" charset="0"/>
                <a:cs typeface="Open Sans" panose="020B0606030504020204" pitchFamily="34" charset="0"/>
              </a:rPr>
              <a:t>membres donnent une brève introduction sur qui ils sont, ce qu'ils font et pour quelle institution ils travaillent et de quel pays ils viennent.</a:t>
            </a:r>
          </a:p>
          <a:p>
            <a:pPr marL="228600" indent="-228600" algn="l">
              <a:buFont typeface="+mj-lt"/>
              <a:buAutoNum type="arabicPeriod"/>
            </a:pPr>
            <a:r>
              <a:rPr lang="fr-FR" sz="2200" dirty="0">
                <a:latin typeface="Open Sans" panose="020B0606030504020204" pitchFamily="34" charset="0"/>
                <a:ea typeface="Open Sans" panose="020B0606030504020204" pitchFamily="34" charset="0"/>
                <a:cs typeface="Open Sans" panose="020B0606030504020204" pitchFamily="34" charset="0"/>
              </a:rPr>
              <a:t>Présentation </a:t>
            </a:r>
            <a:r>
              <a:rPr lang="fr-FR" sz="2200" dirty="0" smtClean="0">
                <a:latin typeface="Open Sans" panose="020B0606030504020204" pitchFamily="34" charset="0"/>
                <a:ea typeface="Open Sans" panose="020B0606030504020204" pitchFamily="34" charset="0"/>
                <a:cs typeface="Open Sans" panose="020B0606030504020204" pitchFamily="34" charset="0"/>
              </a:rPr>
              <a:t>d'Oumar </a:t>
            </a:r>
            <a:r>
              <a:rPr lang="fr-FR" sz="2200" dirty="0">
                <a:latin typeface="Open Sans" panose="020B0606030504020204" pitchFamily="34" charset="0"/>
                <a:ea typeface="Open Sans" panose="020B0606030504020204" pitchFamily="34" charset="0"/>
                <a:cs typeface="Open Sans" panose="020B0606030504020204" pitchFamily="34" charset="0"/>
              </a:rPr>
              <a:t>sur ses initiatives et son </a:t>
            </a:r>
            <a:r>
              <a:rPr lang="fr-FR" sz="2200" dirty="0" smtClean="0">
                <a:latin typeface="Open Sans" panose="020B0606030504020204" pitchFamily="34" charset="0"/>
                <a:ea typeface="Open Sans" panose="020B0606030504020204" pitchFamily="34" charset="0"/>
                <a:cs typeface="Open Sans" panose="020B0606030504020204" pitchFamily="34" charset="0"/>
              </a:rPr>
              <a:t>travail ( </a:t>
            </a:r>
            <a:r>
              <a:rPr lang="fr-FR" sz="2200" dirty="0" smtClean="0">
                <a:solidFill>
                  <a:srgbClr val="FF0000"/>
                </a:solidFill>
                <a:latin typeface="Open Sans" panose="020B0606030504020204" pitchFamily="34" charset="0"/>
                <a:ea typeface="Open Sans" panose="020B0606030504020204" pitchFamily="34" charset="0"/>
                <a:cs typeface="Open Sans" panose="020B0606030504020204" pitchFamily="34" charset="0"/>
              </a:rPr>
              <a:t>15 min)</a:t>
            </a:r>
            <a:endParaRPr lang="fr-FR" sz="2200" dirty="0">
              <a:latin typeface="Open Sans" panose="020B0606030504020204" pitchFamily="34" charset="0"/>
              <a:ea typeface="Open Sans" panose="020B0606030504020204" pitchFamily="34" charset="0"/>
              <a:cs typeface="Open Sans" panose="020B0606030504020204" pitchFamily="34" charset="0"/>
            </a:endParaRPr>
          </a:p>
          <a:p>
            <a:pPr marL="228600" indent="-228600" algn="l">
              <a:buFont typeface="+mj-lt"/>
              <a:buAutoNum type="arabicPeriod"/>
            </a:pPr>
            <a:r>
              <a:rPr lang="fr-FR" sz="2200" dirty="0" smtClean="0">
                <a:latin typeface="Open Sans" panose="020B0606030504020204" pitchFamily="34" charset="0"/>
                <a:ea typeface="Open Sans" panose="020B0606030504020204" pitchFamily="34" charset="0"/>
                <a:cs typeface="Open Sans" panose="020B0606030504020204" pitchFamily="34" charset="0"/>
              </a:rPr>
              <a:t>Questions </a:t>
            </a:r>
            <a:r>
              <a:rPr lang="fr-FR" sz="2200" dirty="0">
                <a:latin typeface="Open Sans" panose="020B0606030504020204" pitchFamily="34" charset="0"/>
                <a:ea typeface="Open Sans" panose="020B0606030504020204" pitchFamily="34" charset="0"/>
                <a:cs typeface="Open Sans" panose="020B0606030504020204" pitchFamily="34" charset="0"/>
              </a:rPr>
              <a:t>et réponses avec </a:t>
            </a:r>
            <a:r>
              <a:rPr lang="fr-FR" sz="2200" dirty="0" smtClean="0">
                <a:latin typeface="Open Sans" panose="020B0606030504020204" pitchFamily="34" charset="0"/>
                <a:ea typeface="Open Sans" panose="020B0606030504020204" pitchFamily="34" charset="0"/>
                <a:cs typeface="Open Sans" panose="020B0606030504020204" pitchFamily="34" charset="0"/>
              </a:rPr>
              <a:t>Oumar( </a:t>
            </a:r>
            <a:r>
              <a:rPr lang="fr-FR" sz="2200" dirty="0" smtClean="0">
                <a:solidFill>
                  <a:srgbClr val="FF0000"/>
                </a:solidFill>
                <a:latin typeface="Open Sans" panose="020B0606030504020204" pitchFamily="34" charset="0"/>
                <a:ea typeface="Open Sans" panose="020B0606030504020204" pitchFamily="34" charset="0"/>
                <a:cs typeface="Open Sans" panose="020B0606030504020204" pitchFamily="34" charset="0"/>
              </a:rPr>
              <a:t>15 min)</a:t>
            </a:r>
            <a:endParaRPr lang="fr-FR" sz="2200" dirty="0">
              <a:latin typeface="Open Sans" panose="020B0606030504020204" pitchFamily="34" charset="0"/>
              <a:ea typeface="Open Sans" panose="020B0606030504020204" pitchFamily="34" charset="0"/>
              <a:cs typeface="Open Sans" panose="020B0606030504020204" pitchFamily="34" charset="0"/>
            </a:endParaRPr>
          </a:p>
          <a:p>
            <a:pPr marL="228600" indent="-228600" algn="l">
              <a:buFont typeface="+mj-lt"/>
              <a:buAutoNum type="arabicPeriod"/>
            </a:pPr>
            <a:r>
              <a:rPr lang="fr-FR" sz="2200" dirty="0" smtClean="0">
                <a:latin typeface="Open Sans" panose="020B0606030504020204" pitchFamily="34" charset="0"/>
                <a:ea typeface="Open Sans" panose="020B0606030504020204" pitchFamily="34" charset="0"/>
                <a:cs typeface="Open Sans" panose="020B0606030504020204" pitchFamily="34" charset="0"/>
              </a:rPr>
              <a:t>Planification </a:t>
            </a:r>
            <a:r>
              <a:rPr lang="fr-FR" sz="2200" dirty="0">
                <a:latin typeface="Open Sans" panose="020B0606030504020204" pitchFamily="34" charset="0"/>
                <a:ea typeface="Open Sans" panose="020B0606030504020204" pitchFamily="34" charset="0"/>
                <a:cs typeface="Open Sans" panose="020B0606030504020204" pitchFamily="34" charset="0"/>
              </a:rPr>
              <a:t>et aperçu du voyage </a:t>
            </a:r>
            <a:r>
              <a:rPr lang="fr-FR" sz="2200" dirty="0" smtClean="0">
                <a:latin typeface="Open Sans" panose="020B0606030504020204" pitchFamily="34" charset="0"/>
                <a:ea typeface="Open Sans" panose="020B0606030504020204" pitchFamily="34" charset="0"/>
                <a:cs typeface="Open Sans" panose="020B0606030504020204" pitchFamily="34" charset="0"/>
              </a:rPr>
              <a:t>d'étude( </a:t>
            </a:r>
            <a:r>
              <a:rPr lang="fr-FR" sz="2200" dirty="0" smtClean="0">
                <a:solidFill>
                  <a:srgbClr val="FF0000"/>
                </a:solidFill>
                <a:latin typeface="Open Sans" panose="020B0606030504020204" pitchFamily="34" charset="0"/>
                <a:ea typeface="Open Sans" panose="020B0606030504020204" pitchFamily="34" charset="0"/>
                <a:cs typeface="Open Sans" panose="020B0606030504020204" pitchFamily="34" charset="0"/>
              </a:rPr>
              <a:t>15 min)</a:t>
            </a:r>
          </a:p>
          <a:p>
            <a:pPr marL="228600" indent="-228600" algn="l">
              <a:buFont typeface="+mj-lt"/>
              <a:buAutoNum type="arabicPeriod"/>
            </a:pPr>
            <a:r>
              <a:rPr lang="fr-FR" sz="2200" dirty="0">
                <a:latin typeface="Open Sans" panose="020B0606030504020204" pitchFamily="34" charset="0"/>
                <a:ea typeface="Open Sans" panose="020B0606030504020204" pitchFamily="34" charset="0"/>
                <a:cs typeface="Open Sans" panose="020B0606030504020204" pitchFamily="34" charset="0"/>
              </a:rPr>
              <a:t>Questions et réponses </a:t>
            </a:r>
            <a:r>
              <a:rPr lang="fr-FR" sz="2200" dirty="0" smtClean="0">
                <a:latin typeface="Open Sans" panose="020B0606030504020204" pitchFamily="34" charset="0"/>
                <a:ea typeface="Open Sans" panose="020B0606030504020204" pitchFamily="34" charset="0"/>
                <a:cs typeface="Open Sans" panose="020B0606030504020204" pitchFamily="34" charset="0"/>
              </a:rPr>
              <a:t>avec Pierre ( </a:t>
            </a:r>
            <a:r>
              <a:rPr lang="fr-FR" sz="2200" dirty="0">
                <a:solidFill>
                  <a:srgbClr val="FF0000"/>
                </a:solidFill>
                <a:latin typeface="Open Sans" panose="020B0606030504020204" pitchFamily="34" charset="0"/>
                <a:ea typeface="Open Sans" panose="020B0606030504020204" pitchFamily="34" charset="0"/>
                <a:cs typeface="Open Sans" panose="020B0606030504020204" pitchFamily="34" charset="0"/>
              </a:rPr>
              <a:t>15 min</a:t>
            </a:r>
            <a:r>
              <a:rPr lang="fr-FR" sz="2200" dirty="0" smtClean="0">
                <a:solidFill>
                  <a:srgbClr val="FF0000"/>
                </a:solidFill>
                <a:latin typeface="Open Sans" panose="020B0606030504020204" pitchFamily="34" charset="0"/>
                <a:ea typeface="Open Sans" panose="020B0606030504020204" pitchFamily="34" charset="0"/>
                <a:cs typeface="Open Sans" panose="020B0606030504020204" pitchFamily="34" charset="0"/>
              </a:rPr>
              <a:t>)</a:t>
            </a:r>
            <a:endParaRPr lang="fr-FR" sz="2200" dirty="0">
              <a:latin typeface="Open Sans" panose="020B0606030504020204" pitchFamily="34" charset="0"/>
              <a:ea typeface="Open Sans" panose="020B0606030504020204" pitchFamily="34" charset="0"/>
              <a:cs typeface="Open Sans" panose="020B0606030504020204" pitchFamily="34" charset="0"/>
            </a:endParaRPr>
          </a:p>
          <a:p>
            <a:pPr marL="228600" indent="-228600" algn="l">
              <a:buFont typeface="+mj-lt"/>
              <a:buAutoNum type="arabicPeriod"/>
            </a:pPr>
            <a:r>
              <a:rPr lang="fr-FR" sz="2200" dirty="0" smtClean="0">
                <a:latin typeface="Open Sans" panose="020B0606030504020204" pitchFamily="34" charset="0"/>
                <a:ea typeface="Open Sans" panose="020B0606030504020204" pitchFamily="34" charset="0"/>
                <a:cs typeface="Open Sans" panose="020B0606030504020204" pitchFamily="34" charset="0"/>
              </a:rPr>
              <a:t>Mise </a:t>
            </a:r>
            <a:r>
              <a:rPr lang="fr-FR" sz="2200" dirty="0">
                <a:latin typeface="Open Sans" panose="020B0606030504020204" pitchFamily="34" charset="0"/>
                <a:ea typeface="Open Sans" panose="020B0606030504020204" pitchFamily="34" charset="0"/>
                <a:cs typeface="Open Sans" panose="020B0606030504020204" pitchFamily="34" charset="0"/>
              </a:rPr>
              <a:t>à jour sur les inscriptions et qui doit encore </a:t>
            </a:r>
            <a:r>
              <a:rPr lang="fr-FR" sz="2200" dirty="0" smtClean="0">
                <a:latin typeface="Open Sans" panose="020B0606030504020204" pitchFamily="34" charset="0"/>
                <a:ea typeface="Open Sans" panose="020B0606030504020204" pitchFamily="34" charset="0"/>
                <a:cs typeface="Open Sans" panose="020B0606030504020204" pitchFamily="34" charset="0"/>
              </a:rPr>
              <a:t>s'inscrire (</a:t>
            </a:r>
            <a:r>
              <a:rPr lang="fr-FR" sz="2200" dirty="0" smtClean="0">
                <a:solidFill>
                  <a:srgbClr val="FF0000"/>
                </a:solidFill>
                <a:latin typeface="Open Sans" panose="020B0606030504020204" pitchFamily="34" charset="0"/>
                <a:ea typeface="Open Sans" panose="020B0606030504020204" pitchFamily="34" charset="0"/>
                <a:cs typeface="Open Sans" panose="020B0606030504020204" pitchFamily="34" charset="0"/>
              </a:rPr>
              <a:t> 5 min) </a:t>
            </a:r>
            <a:endParaRPr lang="fr-FR" sz="2200" dirty="0">
              <a:latin typeface="Open Sans" panose="020B0606030504020204" pitchFamily="34" charset="0"/>
              <a:ea typeface="Open Sans" panose="020B0606030504020204" pitchFamily="34" charset="0"/>
              <a:cs typeface="Open Sans" panose="020B0606030504020204" pitchFamily="34" charset="0"/>
            </a:endParaRPr>
          </a:p>
          <a:p>
            <a:pPr marL="228600" indent="-228600" algn="l">
              <a:buFont typeface="+mj-lt"/>
              <a:buAutoNum type="arabicPeriod"/>
            </a:pPr>
            <a:r>
              <a:rPr lang="fr-FR" sz="2200" dirty="0" smtClean="0">
                <a:latin typeface="Open Sans" panose="020B0606030504020204" pitchFamily="34" charset="0"/>
                <a:ea typeface="Open Sans" panose="020B0606030504020204" pitchFamily="34" charset="0"/>
                <a:cs typeface="Open Sans" panose="020B0606030504020204" pitchFamily="34" charset="0"/>
              </a:rPr>
              <a:t>Bref </a:t>
            </a:r>
            <a:r>
              <a:rPr lang="fr-FR" sz="2200" dirty="0">
                <a:latin typeface="Open Sans" panose="020B0606030504020204" pitchFamily="34" charset="0"/>
                <a:ea typeface="Open Sans" panose="020B0606030504020204" pitchFamily="34" charset="0"/>
                <a:cs typeface="Open Sans" panose="020B0606030504020204" pitchFamily="34" charset="0"/>
              </a:rPr>
              <a:t>aperçu de ASPYEE </a:t>
            </a:r>
            <a:r>
              <a:rPr lang="fr-FR" sz="2200" dirty="0" smtClean="0">
                <a:latin typeface="Open Sans" panose="020B0606030504020204" pitchFamily="34" charset="0"/>
                <a:ea typeface="Open Sans" panose="020B0606030504020204" pitchFamily="34" charset="0"/>
                <a:cs typeface="Open Sans" panose="020B0606030504020204" pitchFamily="34" charset="0"/>
              </a:rPr>
              <a:t>(</a:t>
            </a:r>
            <a:r>
              <a:rPr lang="fr-FR" sz="2200" dirty="0" smtClean="0">
                <a:solidFill>
                  <a:srgbClr val="FF0000"/>
                </a:solidFill>
                <a:latin typeface="Open Sans" panose="020B0606030504020204" pitchFamily="34" charset="0"/>
                <a:ea typeface="Open Sans" panose="020B0606030504020204" pitchFamily="34" charset="0"/>
                <a:cs typeface="Open Sans" panose="020B0606030504020204" pitchFamily="34" charset="0"/>
              </a:rPr>
              <a:t> 10 min)</a:t>
            </a:r>
            <a:endParaRPr lang="fr-FR" sz="2200" dirty="0" smtClean="0">
              <a:latin typeface="Open Sans" panose="020B0606030504020204" pitchFamily="34" charset="0"/>
              <a:ea typeface="Open Sans" panose="020B0606030504020204" pitchFamily="34" charset="0"/>
              <a:cs typeface="Open Sans" panose="020B0606030504020204" pitchFamily="34" charset="0"/>
            </a:endParaRPr>
          </a:p>
          <a:p>
            <a:pPr marL="228600" indent="-228600" algn="l">
              <a:buFont typeface="+mj-lt"/>
              <a:buAutoNum type="arabicPeriod"/>
            </a:pPr>
            <a:r>
              <a:rPr lang="fr-FR" sz="2200" dirty="0" smtClean="0">
                <a:latin typeface="Open Sans" panose="020B0606030504020204" pitchFamily="34" charset="0"/>
                <a:ea typeface="Open Sans" panose="020B0606030504020204" pitchFamily="34" charset="0"/>
                <a:cs typeface="Open Sans" panose="020B0606030504020204" pitchFamily="34" charset="0"/>
              </a:rPr>
              <a:t>Conclusion </a:t>
            </a:r>
            <a:r>
              <a:rPr lang="fr-FR" sz="2200" dirty="0">
                <a:latin typeface="Open Sans" panose="020B0606030504020204" pitchFamily="34" charset="0"/>
                <a:ea typeface="Open Sans" panose="020B0606030504020204" pitchFamily="34" charset="0"/>
                <a:cs typeface="Open Sans" panose="020B0606030504020204" pitchFamily="34" charset="0"/>
              </a:rPr>
              <a:t>(évaluation etc</a:t>
            </a:r>
            <a:r>
              <a:rPr lang="fr-FR" sz="2200" dirty="0" smtClean="0">
                <a:latin typeface="Open Sans" panose="020B0606030504020204" pitchFamily="34" charset="0"/>
                <a:ea typeface="Open Sans" panose="020B0606030504020204" pitchFamily="34" charset="0"/>
                <a:cs typeface="Open Sans" panose="020B0606030504020204" pitchFamily="34" charset="0"/>
              </a:rPr>
              <a:t>.) (</a:t>
            </a:r>
            <a:r>
              <a:rPr lang="fr-FR" sz="2200" dirty="0" smtClean="0">
                <a:solidFill>
                  <a:srgbClr val="FF0000"/>
                </a:solidFill>
                <a:latin typeface="Open Sans" panose="020B0606030504020204" pitchFamily="34" charset="0"/>
                <a:ea typeface="Open Sans" panose="020B0606030504020204" pitchFamily="34" charset="0"/>
                <a:cs typeface="Open Sans" panose="020B0606030504020204" pitchFamily="34" charset="0"/>
              </a:rPr>
              <a:t> 5 min) </a:t>
            </a:r>
            <a:endParaRPr lang="fr-FR" sz="2200" dirty="0">
              <a:latin typeface="Open Sans" panose="020B0606030504020204" pitchFamily="34" charset="0"/>
              <a:ea typeface="Open Sans" panose="020B0606030504020204" pitchFamily="34" charset="0"/>
              <a:cs typeface="Open Sans" panose="020B0606030504020204" pitchFamily="34" charset="0"/>
            </a:endParaRPr>
          </a:p>
          <a:p>
            <a:r>
              <a:rPr lang="en-GB" sz="2600" b="1" dirty="0">
                <a:latin typeface="Open Sans" panose="020B0606030504020204" pitchFamily="34" charset="0"/>
                <a:ea typeface="Open Sans" panose="020B0606030504020204" pitchFamily="34" charset="0"/>
                <a:cs typeface="Open Sans" panose="020B0606030504020204" pitchFamily="34" charset="0"/>
              </a:rPr>
              <a:t> </a:t>
            </a:r>
            <a:r>
              <a:rPr lang="en-GB" dirty="0">
                <a:latin typeface="Open Sans" panose="020B0606030504020204" pitchFamily="34" charset="0"/>
                <a:ea typeface="Open Sans" panose="020B0606030504020204" pitchFamily="34" charset="0"/>
                <a:cs typeface="Open Sans" panose="020B0606030504020204" pitchFamily="34" charset="0"/>
              </a:rPr>
              <a:t/>
            </a:r>
            <a:br>
              <a:rPr lang="en-GB" dirty="0">
                <a:latin typeface="Open Sans" panose="020B0606030504020204" pitchFamily="34" charset="0"/>
                <a:ea typeface="Open Sans" panose="020B0606030504020204" pitchFamily="34" charset="0"/>
                <a:cs typeface="Open Sans" panose="020B0606030504020204" pitchFamily="34" charset="0"/>
              </a:rPr>
            </a:br>
            <a:endParaRPr lang="en-GB"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9338679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senegalese flag">
            <a:extLst>
              <a:ext uri="{FF2B5EF4-FFF2-40B4-BE49-F238E27FC236}">
                <a16:creationId xmlns:a16="http://schemas.microsoft.com/office/drawing/2014/main" xmlns="" id="{6AB2EC11-6B48-4EB3-998C-60DDE17905A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3381" y="849290"/>
            <a:ext cx="874048" cy="874048"/>
          </a:xfrm>
          <a:prstGeom prst="rect">
            <a:avLst/>
          </a:prstGeom>
          <a:noFill/>
          <a:extLst>
            <a:ext uri="{909E8E84-426E-40DD-AFC4-6F175D3DCCD1}">
              <a14:hiddenFill xmlns:a14="http://schemas.microsoft.com/office/drawing/2010/main">
                <a:solidFill>
                  <a:srgbClr val="FFFFFF"/>
                </a:solidFill>
              </a14:hiddenFill>
            </a:ext>
          </a:extLst>
        </p:spPr>
      </p:pic>
      <p:pic>
        <p:nvPicPr>
          <p:cNvPr id="5" name="Grafik 7" descr="GIZ"/>
          <p:cNvPicPr/>
          <p:nvPr/>
        </p:nvPicPr>
        <p:blipFill>
          <a:blip r:embed="rId3">
            <a:extLst>
              <a:ext uri="{28A0092B-C50C-407E-A947-70E740481C1C}">
                <a14:useLocalDpi xmlns:a14="http://schemas.microsoft.com/office/drawing/2010/main" val="0"/>
              </a:ext>
            </a:extLst>
          </a:blip>
          <a:srcRect/>
          <a:stretch>
            <a:fillRect/>
          </a:stretch>
        </p:blipFill>
        <p:spPr bwMode="auto">
          <a:xfrm>
            <a:off x="469719" y="351505"/>
            <a:ext cx="2245995" cy="592455"/>
          </a:xfrm>
          <a:prstGeom prst="rect">
            <a:avLst/>
          </a:prstGeom>
          <a:noFill/>
          <a:ln>
            <a:noFill/>
          </a:ln>
        </p:spPr>
      </p:pic>
      <p:pic>
        <p:nvPicPr>
          <p:cNvPr id="6" name="Grafik 5" descr="C:\Users\sd\AppData\Local\Microsoft\Windows\INetCache\Content.Word\ELdZ_ml_Office_farbe_en.bmp"/>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188125" y="275104"/>
            <a:ext cx="1417955" cy="790575"/>
          </a:xfrm>
          <a:prstGeom prst="rect">
            <a:avLst/>
          </a:prstGeom>
          <a:noFill/>
          <a:ln>
            <a:noFill/>
          </a:ln>
        </p:spPr>
      </p:pic>
      <p:pic>
        <p:nvPicPr>
          <p:cNvPr id="7" name="Picture 2"/>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4604" t="31466" r="24633" b="20474"/>
          <a:stretch/>
        </p:blipFill>
        <p:spPr bwMode="auto">
          <a:xfrm>
            <a:off x="282405" y="6020988"/>
            <a:ext cx="1832193" cy="6996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a:extLst>
              <a:ext uri="{FF2B5EF4-FFF2-40B4-BE49-F238E27FC236}">
                <a16:creationId xmlns:a16="http://schemas.microsoft.com/office/drawing/2014/main" xmlns="" id="{E7635AAC-86CA-4580-9609-FFE362C43D72}"/>
              </a:ext>
            </a:extLst>
          </p:cNvPr>
          <p:cNvSpPr/>
          <p:nvPr/>
        </p:nvSpPr>
        <p:spPr>
          <a:xfrm>
            <a:off x="282405" y="1887744"/>
            <a:ext cx="3048000" cy="304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Box 2">
            <a:extLst>
              <a:ext uri="{FF2B5EF4-FFF2-40B4-BE49-F238E27FC236}">
                <a16:creationId xmlns:a16="http://schemas.microsoft.com/office/drawing/2014/main" xmlns="" id="{C8C2380C-2BF8-4C79-A318-421E151EB503}"/>
              </a:ext>
            </a:extLst>
          </p:cNvPr>
          <p:cNvSpPr txBox="1"/>
          <p:nvPr/>
        </p:nvSpPr>
        <p:spPr>
          <a:xfrm>
            <a:off x="3585027" y="943960"/>
            <a:ext cx="8021053" cy="4832092"/>
          </a:xfrm>
          <a:prstGeom prst="rect">
            <a:avLst/>
          </a:prstGeom>
          <a:noFill/>
        </p:spPr>
        <p:txBody>
          <a:bodyPr wrap="square" rtlCol="0">
            <a:spAutoFit/>
          </a:bodyPr>
          <a:lstStyle/>
          <a:p>
            <a:r>
              <a:rPr lang="en-US" sz="2800" dirty="0"/>
              <a:t>Mr. Oumar Diop</a:t>
            </a:r>
          </a:p>
          <a:p>
            <a:r>
              <a:rPr lang="fr-FR" sz="2000" i="1" dirty="0"/>
              <a:t>AUC - Travail, emploi et affaires </a:t>
            </a:r>
            <a:r>
              <a:rPr lang="fr-FR" sz="2000" i="1" dirty="0" smtClean="0"/>
              <a:t>sociales</a:t>
            </a:r>
          </a:p>
          <a:p>
            <a:endParaRPr lang="en-US" sz="2000" i="1" dirty="0" smtClean="0"/>
          </a:p>
          <a:p>
            <a:r>
              <a:rPr lang="fr-FR" sz="2000" dirty="0"/>
              <a:t>Coordonnateur du programme conjoint CUA-OIT-OIM-CEA sur la gouvernance des migrations de main-d'œuvre au service du développement et de </a:t>
            </a:r>
            <a:r>
              <a:rPr lang="fr-FR" sz="2000" dirty="0" smtClean="0"/>
              <a:t>l'intégration. </a:t>
            </a:r>
          </a:p>
          <a:p>
            <a:endParaRPr lang="en-US" sz="2000" dirty="0"/>
          </a:p>
          <a:p>
            <a:r>
              <a:rPr lang="fr-FR" sz="2000" dirty="0"/>
              <a:t>Maîtrise</a:t>
            </a:r>
            <a:r>
              <a:rPr lang="fr-FR" sz="2000" dirty="0" smtClean="0"/>
              <a:t> </a:t>
            </a:r>
            <a:r>
              <a:rPr lang="fr-FR" sz="2000" dirty="0"/>
              <a:t>en droit des </a:t>
            </a:r>
            <a:r>
              <a:rPr lang="fr-FR" sz="2000" dirty="0" smtClean="0"/>
              <a:t>affaires( Business Law) , </a:t>
            </a:r>
            <a:r>
              <a:rPr lang="fr-FR" sz="2000" dirty="0"/>
              <a:t>Université de </a:t>
            </a:r>
            <a:r>
              <a:rPr lang="fr-FR" sz="2000" dirty="0" smtClean="0"/>
              <a:t>Dakar</a:t>
            </a:r>
          </a:p>
          <a:p>
            <a:r>
              <a:rPr lang="fr-FR" sz="2000" dirty="0"/>
              <a:t>Diplômé de l'École nationale de la fonction publique du Sénégal, délégué à la concurrence et au </a:t>
            </a:r>
            <a:r>
              <a:rPr lang="fr-FR" sz="2000" dirty="0" smtClean="0"/>
              <a:t>commerce</a:t>
            </a:r>
          </a:p>
          <a:p>
            <a:r>
              <a:rPr lang="fr-FR" sz="2000" dirty="0"/>
              <a:t>Maîtrise en administration des affaires, HEC </a:t>
            </a:r>
            <a:r>
              <a:rPr lang="fr-FR" sz="2000" dirty="0" smtClean="0"/>
              <a:t>Montréal</a:t>
            </a:r>
          </a:p>
          <a:p>
            <a:r>
              <a:rPr lang="en-US" sz="2000" dirty="0"/>
              <a:t> </a:t>
            </a:r>
            <a:endParaRPr lang="de-DE" sz="2000" dirty="0"/>
          </a:p>
          <a:p>
            <a:r>
              <a:rPr lang="fr-FR" sz="2000" dirty="0"/>
              <a:t>Directeur de l'emploi, Sénégal, 1996-2006</a:t>
            </a:r>
          </a:p>
          <a:p>
            <a:r>
              <a:rPr lang="fr-FR" sz="2000" dirty="0"/>
              <a:t>Agent principal des politiques, Travail et emploi, CUA, 2007-2016</a:t>
            </a:r>
          </a:p>
          <a:p>
            <a:r>
              <a:rPr lang="fr-FR" sz="2000" dirty="0"/>
              <a:t>Conseiller du commissaire aux affaires sociales, 2016-2018 </a:t>
            </a:r>
            <a:r>
              <a:rPr lang="en-US" sz="2000" dirty="0"/>
              <a:t>	</a:t>
            </a:r>
            <a:endParaRPr lang="de-DE" sz="2000" dirty="0"/>
          </a:p>
        </p:txBody>
      </p:sp>
    </p:spTree>
    <p:extLst>
      <p:ext uri="{BB962C8B-B14F-4D97-AF65-F5344CB8AC3E}">
        <p14:creationId xmlns:p14="http://schemas.microsoft.com/office/powerpoint/2010/main" val="311092557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7" descr="GIZ"/>
          <p:cNvPicPr/>
          <p:nvPr/>
        </p:nvPicPr>
        <p:blipFill>
          <a:blip r:embed="rId2">
            <a:extLst>
              <a:ext uri="{28A0092B-C50C-407E-A947-70E740481C1C}">
                <a14:useLocalDpi xmlns:a14="http://schemas.microsoft.com/office/drawing/2010/main" val="0"/>
              </a:ext>
            </a:extLst>
          </a:blip>
          <a:srcRect/>
          <a:stretch>
            <a:fillRect/>
          </a:stretch>
        </p:blipFill>
        <p:spPr bwMode="auto">
          <a:xfrm>
            <a:off x="178169" y="199414"/>
            <a:ext cx="2245995" cy="592455"/>
          </a:xfrm>
          <a:prstGeom prst="rect">
            <a:avLst/>
          </a:prstGeom>
          <a:noFill/>
          <a:ln>
            <a:noFill/>
          </a:ln>
        </p:spPr>
      </p:pic>
      <p:pic>
        <p:nvPicPr>
          <p:cNvPr id="5" name="Grafik 5" descr="C:\Users\sd\AppData\Local\Microsoft\Windows\INetCache\Content.Word\ELdZ_ml_Office_farbe_en.b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51125" y="66754"/>
            <a:ext cx="1417955" cy="790575"/>
          </a:xfrm>
          <a:prstGeom prst="rect">
            <a:avLst/>
          </a:prstGeom>
          <a:noFill/>
          <a:ln>
            <a:noFill/>
          </a:ln>
        </p:spPr>
      </p:pic>
      <p:pic>
        <p:nvPicPr>
          <p:cNvPr id="8"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604" t="31466" r="24633" b="20474"/>
          <a:stretch/>
        </p:blipFill>
        <p:spPr bwMode="auto">
          <a:xfrm>
            <a:off x="129474" y="6114114"/>
            <a:ext cx="1832193" cy="6996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2">
            <a:extLst>
              <a:ext uri="{FF2B5EF4-FFF2-40B4-BE49-F238E27FC236}">
                <a16:creationId xmlns:a16="http://schemas.microsoft.com/office/drawing/2014/main" xmlns="" id="{D6A70A51-7672-4885-921C-C26FF02C29C0}"/>
              </a:ext>
            </a:extLst>
          </p:cNvPr>
          <p:cNvSpPr txBox="1">
            <a:spLocks/>
          </p:cNvSpPr>
          <p:nvPr/>
        </p:nvSpPr>
        <p:spPr>
          <a:xfrm>
            <a:off x="888207" y="189617"/>
            <a:ext cx="10242501" cy="143690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rgbClr val="0070C0"/>
                </a:solidFill>
                <a:latin typeface="Open Sans"/>
              </a:rPr>
              <a:t>PREPARATION </a:t>
            </a:r>
            <a:r>
              <a:rPr lang="fr-FR" sz="4000" b="1" dirty="0" smtClean="0">
                <a:solidFill>
                  <a:srgbClr val="0070C0"/>
                </a:solidFill>
                <a:latin typeface="Open Sans"/>
              </a:rPr>
              <a:t>Du VOYAGE </a:t>
            </a:r>
            <a:r>
              <a:rPr lang="fr-FR" sz="4000" b="1" dirty="0">
                <a:solidFill>
                  <a:srgbClr val="0070C0"/>
                </a:solidFill>
                <a:latin typeface="Open Sans"/>
              </a:rPr>
              <a:t>D'ETUDE</a:t>
            </a:r>
          </a:p>
        </p:txBody>
      </p:sp>
      <p:sp>
        <p:nvSpPr>
          <p:cNvPr id="3" name="Rectangle 2">
            <a:extLst>
              <a:ext uri="{FF2B5EF4-FFF2-40B4-BE49-F238E27FC236}">
                <a16:creationId xmlns:a16="http://schemas.microsoft.com/office/drawing/2014/main" xmlns="" id="{88B6C6C2-E236-4D7E-B4AB-6620C262B620}"/>
              </a:ext>
            </a:extLst>
          </p:cNvPr>
          <p:cNvSpPr/>
          <p:nvPr/>
        </p:nvSpPr>
        <p:spPr>
          <a:xfrm>
            <a:off x="801665" y="980192"/>
            <a:ext cx="10415584" cy="646331"/>
          </a:xfrm>
          <a:prstGeom prst="rect">
            <a:avLst/>
          </a:prstGeom>
        </p:spPr>
        <p:txBody>
          <a:bodyPr wrap="square">
            <a:spAutoFit/>
          </a:bodyPr>
          <a:lstStyle/>
          <a:p>
            <a:pPr algn="ctr"/>
            <a:r>
              <a:rPr lang="en-GB" dirty="0" smtClean="0">
                <a:latin typeface="Calibri" panose="020F0502020204030204" pitchFamily="34" charset="0"/>
                <a:ea typeface="Calibri" panose="020F0502020204030204" pitchFamily="34" charset="0"/>
                <a:cs typeface="Calibri" panose="020F0502020204030204" pitchFamily="34" charset="0"/>
              </a:rPr>
              <a:t>…</a:t>
            </a:r>
            <a:r>
              <a:rPr lang="fr-FR" dirty="0">
                <a:latin typeface="Calibri" panose="020F0502020204030204" pitchFamily="34" charset="0"/>
                <a:ea typeface="Calibri" panose="020F0502020204030204" pitchFamily="34" charset="0"/>
                <a:cs typeface="Calibri" panose="020F0502020204030204" pitchFamily="34" charset="0"/>
              </a:rPr>
              <a:t>conformément aux conclusions de la «</a:t>
            </a:r>
            <a:r>
              <a:rPr lang="fr-FR" dirty="0" err="1" smtClean="0">
                <a:latin typeface="Calibri" panose="020F0502020204030204" pitchFamily="34" charset="0"/>
                <a:ea typeface="Calibri" panose="020F0502020204030204" pitchFamily="34" charset="0"/>
                <a:cs typeface="Calibri" panose="020F0502020204030204" pitchFamily="34" charset="0"/>
              </a:rPr>
              <a:t>Roadmap</a:t>
            </a:r>
            <a:r>
              <a:rPr lang="fr-FR" dirty="0" smtClean="0">
                <a:latin typeface="Calibri" panose="020F0502020204030204" pitchFamily="34" charset="0"/>
                <a:ea typeface="Calibri" panose="020F0502020204030204" pitchFamily="34" charset="0"/>
                <a:cs typeface="Calibri" panose="020F0502020204030204" pitchFamily="34" charset="0"/>
              </a:rPr>
              <a:t> pour </a:t>
            </a:r>
            <a:r>
              <a:rPr lang="fr-FR" dirty="0">
                <a:latin typeface="Calibri" panose="020F0502020204030204" pitchFamily="34" charset="0"/>
                <a:ea typeface="Calibri" panose="020F0502020204030204" pitchFamily="34" charset="0"/>
                <a:cs typeface="Calibri" panose="020F0502020204030204" pitchFamily="34" charset="0"/>
              </a:rPr>
              <a:t>le développement des LMIS en Afrique», aux fonctions des membres de la </a:t>
            </a:r>
            <a:r>
              <a:rPr lang="fr-FR" dirty="0" err="1">
                <a:latin typeface="Calibri" panose="020F0502020204030204" pitchFamily="34" charset="0"/>
                <a:ea typeface="Calibri" panose="020F0502020204030204" pitchFamily="34" charset="0"/>
                <a:cs typeface="Calibri" panose="020F0502020204030204" pitchFamily="34" charset="0"/>
              </a:rPr>
              <a:t>CdP</a:t>
            </a:r>
            <a:r>
              <a:rPr lang="fr-FR" dirty="0">
                <a:latin typeface="Calibri" panose="020F0502020204030204" pitchFamily="34" charset="0"/>
                <a:ea typeface="Calibri" panose="020F0502020204030204" pitchFamily="34" charset="0"/>
                <a:cs typeface="Calibri" panose="020F0502020204030204" pitchFamily="34" charset="0"/>
              </a:rPr>
              <a:t> et au Plan d'action de la </a:t>
            </a:r>
            <a:r>
              <a:rPr lang="fr-FR" dirty="0" err="1">
                <a:latin typeface="Calibri" panose="020F0502020204030204" pitchFamily="34" charset="0"/>
                <a:ea typeface="Calibri" panose="020F0502020204030204" pitchFamily="34" charset="0"/>
                <a:cs typeface="Calibri" panose="020F0502020204030204" pitchFamily="34" charset="0"/>
              </a:rPr>
              <a:t>CdP</a:t>
            </a:r>
            <a:endParaRPr lang="de-DE" dirty="0">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xmlns="" id="{4B98D211-3B7C-43C9-9829-D8703530A662}"/>
              </a:ext>
            </a:extLst>
          </p:cNvPr>
          <p:cNvSpPr txBox="1"/>
          <p:nvPr/>
        </p:nvSpPr>
        <p:spPr>
          <a:xfrm>
            <a:off x="318607" y="1730193"/>
            <a:ext cx="11381699" cy="3847207"/>
          </a:xfrm>
          <a:prstGeom prst="rect">
            <a:avLst/>
          </a:prstGeom>
          <a:noFill/>
        </p:spPr>
        <p:txBody>
          <a:bodyPr wrap="square" rtlCol="0">
            <a:spAutoFit/>
          </a:bodyPr>
          <a:lstStyle/>
          <a:p>
            <a:r>
              <a:rPr lang="fr-FR" sz="2400" b="1" dirty="0"/>
              <a:t>Les sujets principaux ont été identifiés</a:t>
            </a:r>
            <a:r>
              <a:rPr lang="fr-FR" sz="2400" b="1" dirty="0" smtClean="0"/>
              <a:t>:</a:t>
            </a:r>
          </a:p>
          <a:p>
            <a:r>
              <a:rPr lang="en-GB" sz="2000" b="1" dirty="0" err="1">
                <a:solidFill>
                  <a:srgbClr val="C00000"/>
                </a:solidFill>
              </a:rPr>
              <a:t>Rôles</a:t>
            </a:r>
            <a:r>
              <a:rPr lang="en-GB" sz="2000" b="1" dirty="0">
                <a:solidFill>
                  <a:srgbClr val="C00000"/>
                </a:solidFill>
              </a:rPr>
              <a:t> et </a:t>
            </a:r>
            <a:r>
              <a:rPr lang="en-GB" sz="2000" b="1" dirty="0" err="1">
                <a:solidFill>
                  <a:srgbClr val="C00000"/>
                </a:solidFill>
              </a:rPr>
              <a:t>responsabilités</a:t>
            </a:r>
            <a:r>
              <a:rPr lang="en-GB" sz="2000" b="1" dirty="0">
                <a:solidFill>
                  <a:srgbClr val="C00000"/>
                </a:solidFill>
              </a:rPr>
              <a:t> </a:t>
            </a:r>
            <a:r>
              <a:rPr lang="fr-FR" sz="2000" dirty="0"/>
              <a:t>de différents acteurs aux niveaux national et régional pour la collecte, l'analyse et la diffusion d'informations sur le marché du travail (aperçu et perspectives sous différents angles</a:t>
            </a:r>
            <a:r>
              <a:rPr lang="fr-FR" sz="2000" dirty="0" smtClean="0"/>
              <a:t>)</a:t>
            </a:r>
          </a:p>
          <a:p>
            <a:r>
              <a:rPr lang="en-GB" sz="2000" dirty="0" err="1"/>
              <a:t>Variété</a:t>
            </a:r>
            <a:r>
              <a:rPr lang="en-GB" sz="2000" dirty="0"/>
              <a:t> de </a:t>
            </a:r>
            <a:r>
              <a:rPr lang="en-GB" sz="2000" b="1" dirty="0">
                <a:solidFill>
                  <a:srgbClr val="C00000"/>
                </a:solidFill>
              </a:rPr>
              <a:t>sources </a:t>
            </a:r>
            <a:r>
              <a:rPr lang="en-GB" sz="2000" b="1" dirty="0" err="1">
                <a:solidFill>
                  <a:srgbClr val="C00000"/>
                </a:solidFill>
              </a:rPr>
              <a:t>d'IMT</a:t>
            </a:r>
            <a:r>
              <a:rPr lang="en-GB" sz="2000" b="1" dirty="0">
                <a:solidFill>
                  <a:srgbClr val="C00000"/>
                </a:solidFill>
              </a:rPr>
              <a:t>, </a:t>
            </a:r>
            <a:r>
              <a:rPr lang="fr-FR" sz="2000" dirty="0"/>
              <a:t>y compris les données qualitatives, les services d'intermédiation du secteur privé et les </a:t>
            </a:r>
            <a:r>
              <a:rPr lang="fr-FR" sz="2000" dirty="0" err="1"/>
              <a:t>mégadonnées</a:t>
            </a:r>
            <a:r>
              <a:rPr lang="fr-FR" sz="2000" dirty="0"/>
              <a:t> (sites de recherche d'emploi, par exemple</a:t>
            </a:r>
            <a:r>
              <a:rPr lang="fr-FR" sz="2000" dirty="0" smtClean="0"/>
              <a:t>)</a:t>
            </a:r>
          </a:p>
          <a:p>
            <a:r>
              <a:rPr lang="en-GB" sz="2000" dirty="0"/>
              <a:t>Pertinence de </a:t>
            </a:r>
            <a:r>
              <a:rPr lang="en-GB" sz="2000" dirty="0" err="1"/>
              <a:t>l'IMT</a:t>
            </a:r>
            <a:r>
              <a:rPr lang="en-GB" sz="2000" dirty="0"/>
              <a:t> pour </a:t>
            </a:r>
            <a:r>
              <a:rPr lang="en-GB" sz="2000" b="1" dirty="0" err="1">
                <a:solidFill>
                  <a:srgbClr val="C00000"/>
                </a:solidFill>
              </a:rPr>
              <a:t>planification</a:t>
            </a:r>
            <a:r>
              <a:rPr lang="en-GB" sz="2000" b="1" dirty="0">
                <a:solidFill>
                  <a:srgbClr val="C00000"/>
                </a:solidFill>
              </a:rPr>
              <a:t> du </a:t>
            </a:r>
            <a:r>
              <a:rPr lang="en-GB" sz="2000" b="1" dirty="0" err="1">
                <a:solidFill>
                  <a:srgbClr val="C00000"/>
                </a:solidFill>
              </a:rPr>
              <a:t>développement</a:t>
            </a:r>
            <a:r>
              <a:rPr lang="en-GB" sz="2000" b="1" dirty="0">
                <a:solidFill>
                  <a:srgbClr val="C00000"/>
                </a:solidFill>
              </a:rPr>
              <a:t> </a:t>
            </a:r>
            <a:r>
              <a:rPr lang="en-GB" sz="2000" b="1" dirty="0" err="1">
                <a:solidFill>
                  <a:srgbClr val="C00000"/>
                </a:solidFill>
              </a:rPr>
              <a:t>économique</a:t>
            </a:r>
            <a:r>
              <a:rPr lang="en-GB" sz="2000" b="1" dirty="0">
                <a:solidFill>
                  <a:srgbClr val="C00000"/>
                </a:solidFill>
              </a:rPr>
              <a:t> </a:t>
            </a:r>
            <a:r>
              <a:rPr lang="en-GB" sz="2000" dirty="0" err="1"/>
              <a:t>aussi</a:t>
            </a:r>
            <a:r>
              <a:rPr lang="en-GB" sz="2000" dirty="0"/>
              <a:t> </a:t>
            </a:r>
            <a:r>
              <a:rPr lang="en-GB" sz="2000" dirty="0" err="1"/>
              <a:t>bien</a:t>
            </a:r>
            <a:r>
              <a:rPr lang="en-GB" sz="2000" dirty="0"/>
              <a:t> </a:t>
            </a:r>
            <a:r>
              <a:rPr lang="en-GB" sz="2000" dirty="0" err="1"/>
              <a:t>que</a:t>
            </a:r>
            <a:r>
              <a:rPr lang="en-GB" sz="2000" dirty="0"/>
              <a:t> </a:t>
            </a:r>
            <a:r>
              <a:rPr lang="en-GB" sz="2000" b="1" dirty="0" err="1">
                <a:solidFill>
                  <a:srgbClr val="C00000"/>
                </a:solidFill>
              </a:rPr>
              <a:t>éducation</a:t>
            </a:r>
            <a:r>
              <a:rPr lang="en-GB" sz="2000" b="1" dirty="0">
                <a:solidFill>
                  <a:srgbClr val="C00000"/>
                </a:solidFill>
              </a:rPr>
              <a:t> </a:t>
            </a:r>
            <a:r>
              <a:rPr lang="en-GB" sz="2000" dirty="0" smtClean="0"/>
              <a:t>et </a:t>
            </a:r>
            <a:r>
              <a:rPr lang="fr-FR" sz="2000" b="1" dirty="0">
                <a:solidFill>
                  <a:srgbClr val="C00000"/>
                </a:solidFill>
              </a:rPr>
              <a:t>politiques du marché du travail</a:t>
            </a:r>
            <a:r>
              <a:rPr lang="en-GB" sz="2000" b="1" dirty="0" smtClean="0">
                <a:solidFill>
                  <a:srgbClr val="C00000"/>
                </a:solidFill>
              </a:rPr>
              <a:t> </a:t>
            </a:r>
            <a:r>
              <a:rPr lang="en-GB" sz="2000" dirty="0"/>
              <a:t>/ les </a:t>
            </a:r>
            <a:r>
              <a:rPr lang="en-GB" sz="2000" dirty="0" err="1" smtClean="0"/>
              <a:t>mesures</a:t>
            </a:r>
            <a:endParaRPr lang="en-GB" sz="2000" dirty="0" smtClean="0"/>
          </a:p>
          <a:p>
            <a:r>
              <a:rPr lang="en-GB" sz="2000" b="1" dirty="0">
                <a:solidFill>
                  <a:srgbClr val="C00000"/>
                </a:solidFill>
              </a:rPr>
              <a:t>Engagement du </a:t>
            </a:r>
            <a:r>
              <a:rPr lang="en-GB" sz="2000" b="1" dirty="0" err="1">
                <a:solidFill>
                  <a:srgbClr val="C00000"/>
                </a:solidFill>
              </a:rPr>
              <a:t>secteur</a:t>
            </a:r>
            <a:r>
              <a:rPr lang="en-GB" sz="2000" b="1" dirty="0">
                <a:solidFill>
                  <a:srgbClr val="C00000"/>
                </a:solidFill>
              </a:rPr>
              <a:t> </a:t>
            </a:r>
            <a:r>
              <a:rPr lang="en-GB" sz="2000" b="1" dirty="0" err="1">
                <a:solidFill>
                  <a:srgbClr val="C00000"/>
                </a:solidFill>
              </a:rPr>
              <a:t>privé</a:t>
            </a:r>
            <a:r>
              <a:rPr lang="en-GB" sz="2000" b="1" dirty="0">
                <a:solidFill>
                  <a:srgbClr val="C00000"/>
                </a:solidFill>
              </a:rPr>
              <a:t> </a:t>
            </a:r>
            <a:r>
              <a:rPr lang="fr-FR" sz="2000" dirty="0"/>
              <a:t>en IMT (pour la collecte, l'analyse et l'utilisation des données)</a:t>
            </a:r>
            <a:endParaRPr lang="de-DE" sz="2000" dirty="0"/>
          </a:p>
          <a:p>
            <a:pPr marL="285750" lvl="0" indent="-285750">
              <a:buFont typeface="Arial" panose="020B0604020202020204" pitchFamily="34" charset="0"/>
              <a:buChar char="•"/>
            </a:pPr>
            <a:r>
              <a:rPr lang="fr-FR" sz="2000" dirty="0"/>
              <a:t>Utilisation de </a:t>
            </a:r>
            <a:r>
              <a:rPr lang="fr-FR" sz="2000" b="1" dirty="0">
                <a:solidFill>
                  <a:srgbClr val="C00000"/>
                </a:solidFill>
              </a:rPr>
              <a:t>l'IMT </a:t>
            </a:r>
            <a:r>
              <a:rPr lang="fr-FR" sz="2000" dirty="0"/>
              <a:t>dans </a:t>
            </a:r>
            <a:r>
              <a:rPr lang="fr-FR" sz="2000" b="1" dirty="0">
                <a:solidFill>
                  <a:srgbClr val="C00000"/>
                </a:solidFill>
              </a:rPr>
              <a:t>la conception </a:t>
            </a:r>
            <a:r>
              <a:rPr lang="fr-FR" sz="2000" dirty="0"/>
              <a:t>et </a:t>
            </a:r>
            <a:r>
              <a:rPr lang="fr-FR" sz="2000" b="1" dirty="0">
                <a:solidFill>
                  <a:srgbClr val="C00000"/>
                </a:solidFill>
              </a:rPr>
              <a:t>la mise en œuvre </a:t>
            </a:r>
            <a:r>
              <a:rPr lang="fr-FR" sz="2000" dirty="0"/>
              <a:t>de différents services et interventions sur le marché du travail (y compris l'orientation professionnelle</a:t>
            </a:r>
            <a:r>
              <a:rPr lang="fr-FR" sz="2000" dirty="0" smtClean="0"/>
              <a:t>)</a:t>
            </a:r>
          </a:p>
          <a:p>
            <a:pPr marL="285750" lvl="0" indent="-285750">
              <a:buFont typeface="Arial" panose="020B0604020202020204" pitchFamily="34" charset="0"/>
              <a:buChar char="•"/>
            </a:pPr>
            <a:r>
              <a:rPr lang="fr-FR" sz="2000" b="1" dirty="0">
                <a:solidFill>
                  <a:srgbClr val="C00000"/>
                </a:solidFill>
              </a:rPr>
              <a:t>Traitement et visualisation </a:t>
            </a:r>
            <a:r>
              <a:rPr lang="fr-FR" sz="2000" dirty="0"/>
              <a:t>conviviaux de </a:t>
            </a:r>
            <a:r>
              <a:rPr lang="fr-FR" sz="2000" dirty="0" smtClean="0"/>
              <a:t>l'IMT</a:t>
            </a:r>
          </a:p>
          <a:p>
            <a:pPr marL="285750" lvl="0" indent="-285750">
              <a:buFont typeface="Arial" panose="020B0604020202020204" pitchFamily="34" charset="0"/>
              <a:buChar char="•"/>
            </a:pPr>
            <a:r>
              <a:rPr lang="fr-FR" sz="2000" b="1" dirty="0">
                <a:solidFill>
                  <a:srgbClr val="C00000"/>
                </a:solidFill>
              </a:rPr>
              <a:t>Aborder le secteur informel </a:t>
            </a:r>
            <a:r>
              <a:rPr lang="fr-FR" sz="2000" dirty="0"/>
              <a:t>dans l'IMT</a:t>
            </a:r>
            <a:endParaRPr lang="de-DE" sz="2400" dirty="0"/>
          </a:p>
        </p:txBody>
      </p:sp>
    </p:spTree>
    <p:extLst>
      <p:ext uri="{BB962C8B-B14F-4D97-AF65-F5344CB8AC3E}">
        <p14:creationId xmlns:p14="http://schemas.microsoft.com/office/powerpoint/2010/main" val="2324242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7" descr="GIZ"/>
          <p:cNvPicPr/>
          <p:nvPr/>
        </p:nvPicPr>
        <p:blipFill>
          <a:blip r:embed="rId2">
            <a:extLst>
              <a:ext uri="{28A0092B-C50C-407E-A947-70E740481C1C}">
                <a14:useLocalDpi xmlns:a14="http://schemas.microsoft.com/office/drawing/2010/main" val="0"/>
              </a:ext>
            </a:extLst>
          </a:blip>
          <a:srcRect/>
          <a:stretch>
            <a:fillRect/>
          </a:stretch>
        </p:blipFill>
        <p:spPr bwMode="auto">
          <a:xfrm>
            <a:off x="467544" y="361464"/>
            <a:ext cx="2245995" cy="592455"/>
          </a:xfrm>
          <a:prstGeom prst="rect">
            <a:avLst/>
          </a:prstGeom>
          <a:noFill/>
          <a:ln>
            <a:noFill/>
          </a:ln>
        </p:spPr>
      </p:pic>
      <p:pic>
        <p:nvPicPr>
          <p:cNvPr id="5" name="Grafik 5" descr="C:\Users\sd\AppData\Local\Microsoft\Windows\INetCache\Content.Word\ELdZ_ml_Office_farbe_en.b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88125" y="275104"/>
            <a:ext cx="1417955" cy="790575"/>
          </a:xfrm>
          <a:prstGeom prst="rect">
            <a:avLst/>
          </a:prstGeom>
          <a:noFill/>
          <a:ln>
            <a:noFill/>
          </a:ln>
        </p:spPr>
      </p:pic>
      <p:pic>
        <p:nvPicPr>
          <p:cNvPr id="6"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604" t="31466" r="24633" b="20474"/>
          <a:stretch/>
        </p:blipFill>
        <p:spPr bwMode="auto">
          <a:xfrm>
            <a:off x="467544" y="5999475"/>
            <a:ext cx="1832193" cy="6996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itle 2">
            <a:extLst>
              <a:ext uri="{FF2B5EF4-FFF2-40B4-BE49-F238E27FC236}">
                <a16:creationId xmlns:a16="http://schemas.microsoft.com/office/drawing/2014/main" xmlns="" id="{1EC8A75D-4B5B-4B08-8D7A-F7CE4A47782F}"/>
              </a:ext>
            </a:extLst>
          </p:cNvPr>
          <p:cNvSpPr txBox="1">
            <a:spLocks/>
          </p:cNvSpPr>
          <p:nvPr/>
        </p:nvSpPr>
        <p:spPr>
          <a:xfrm>
            <a:off x="974749" y="670391"/>
            <a:ext cx="10242501"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err="1">
                <a:solidFill>
                  <a:srgbClr val="0070C0"/>
                </a:solidFill>
                <a:latin typeface="Open Sans"/>
              </a:rPr>
              <a:t>YouMatch</a:t>
            </a:r>
            <a:r>
              <a:rPr lang="fr-FR" sz="4000" b="1" dirty="0">
                <a:solidFill>
                  <a:srgbClr val="0070C0"/>
                </a:solidFill>
                <a:latin typeface="Open Sans"/>
              </a:rPr>
              <a:t> a identifié</a:t>
            </a:r>
          </a:p>
        </p:txBody>
      </p:sp>
      <p:sp>
        <p:nvSpPr>
          <p:cNvPr id="12" name="Title 2">
            <a:extLst>
              <a:ext uri="{FF2B5EF4-FFF2-40B4-BE49-F238E27FC236}">
                <a16:creationId xmlns:a16="http://schemas.microsoft.com/office/drawing/2014/main" xmlns="" id="{54934ECF-0157-450E-9A26-A809A819A2CA}"/>
              </a:ext>
            </a:extLst>
          </p:cNvPr>
          <p:cNvSpPr txBox="1">
            <a:spLocks/>
          </p:cNvSpPr>
          <p:nvPr/>
        </p:nvSpPr>
        <p:spPr>
          <a:xfrm>
            <a:off x="654601" y="2627411"/>
            <a:ext cx="10242501"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19900" b="1" dirty="0">
                <a:latin typeface="Open Sans"/>
              </a:rPr>
              <a:t>10</a:t>
            </a:r>
          </a:p>
        </p:txBody>
      </p:sp>
      <p:sp>
        <p:nvSpPr>
          <p:cNvPr id="13" name="Rectangle 12">
            <a:extLst>
              <a:ext uri="{FF2B5EF4-FFF2-40B4-BE49-F238E27FC236}">
                <a16:creationId xmlns:a16="http://schemas.microsoft.com/office/drawing/2014/main" xmlns="" id="{24600CAB-6781-4F48-8CE0-C775FDB505FF}"/>
              </a:ext>
            </a:extLst>
          </p:cNvPr>
          <p:cNvSpPr/>
          <p:nvPr/>
        </p:nvSpPr>
        <p:spPr>
          <a:xfrm>
            <a:off x="888207" y="4398279"/>
            <a:ext cx="10415584" cy="830997"/>
          </a:xfrm>
          <a:prstGeom prst="rect">
            <a:avLst/>
          </a:prstGeom>
        </p:spPr>
        <p:txBody>
          <a:bodyPr wrap="square">
            <a:spAutoFit/>
          </a:bodyPr>
          <a:lstStyle/>
          <a:p>
            <a:pPr algn="ctr"/>
            <a:r>
              <a:rPr lang="fr-FR" sz="2400" dirty="0">
                <a:latin typeface="Calibri" panose="020F0502020204030204" pitchFamily="34" charset="0"/>
                <a:cs typeface="Calibri" panose="020F0502020204030204" pitchFamily="34" charset="0"/>
              </a:rPr>
              <a:t>Institutions capables de traiter les principaux sujets d’intérêt de notre </a:t>
            </a:r>
            <a:r>
              <a:rPr lang="fr-FR" sz="2400" dirty="0" err="1">
                <a:latin typeface="Calibri" panose="020F0502020204030204" pitchFamily="34" charset="0"/>
                <a:cs typeface="Calibri" panose="020F0502020204030204" pitchFamily="34" charset="0"/>
              </a:rPr>
              <a:t>CdP</a:t>
            </a:r>
            <a:r>
              <a:rPr lang="fr-FR" sz="2400" dirty="0">
                <a:latin typeface="Calibri" panose="020F0502020204030204" pitchFamily="34" charset="0"/>
                <a:cs typeface="Calibri" panose="020F0502020204030204" pitchFamily="34" charset="0"/>
              </a:rPr>
              <a:t> qu’il est possible de visiter pendant le voyage d’étude.</a:t>
            </a:r>
            <a:endParaRPr lang="en-GB"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350306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7" descr="GIZ"/>
          <p:cNvPicPr/>
          <p:nvPr/>
        </p:nvPicPr>
        <p:blipFill>
          <a:blip r:embed="rId2">
            <a:extLst>
              <a:ext uri="{28A0092B-C50C-407E-A947-70E740481C1C}">
                <a14:useLocalDpi xmlns:a14="http://schemas.microsoft.com/office/drawing/2010/main" val="0"/>
              </a:ext>
            </a:extLst>
          </a:blip>
          <a:srcRect/>
          <a:stretch>
            <a:fillRect/>
          </a:stretch>
        </p:blipFill>
        <p:spPr bwMode="auto">
          <a:xfrm>
            <a:off x="178169" y="199414"/>
            <a:ext cx="2245995" cy="592455"/>
          </a:xfrm>
          <a:prstGeom prst="rect">
            <a:avLst/>
          </a:prstGeom>
          <a:noFill/>
          <a:ln>
            <a:noFill/>
          </a:ln>
        </p:spPr>
      </p:pic>
      <p:pic>
        <p:nvPicPr>
          <p:cNvPr id="6" name="Grafik 5" descr="C:\Users\sd\AppData\Local\Microsoft\Windows\INetCache\Content.Word\ELdZ_ml_Office_farbe_en.b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51125" y="66754"/>
            <a:ext cx="1417955" cy="790575"/>
          </a:xfrm>
          <a:prstGeom prst="rect">
            <a:avLst/>
          </a:prstGeom>
          <a:noFill/>
          <a:ln>
            <a:noFill/>
          </a:ln>
        </p:spPr>
      </p:pic>
      <p:pic>
        <p:nvPicPr>
          <p:cNvPr id="9"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604" t="31466" r="24633" b="20474"/>
          <a:stretch/>
        </p:blipFill>
        <p:spPr bwMode="auto">
          <a:xfrm>
            <a:off x="198924" y="6009939"/>
            <a:ext cx="1832193" cy="6996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2">
            <a:extLst>
              <a:ext uri="{FF2B5EF4-FFF2-40B4-BE49-F238E27FC236}">
                <a16:creationId xmlns:a16="http://schemas.microsoft.com/office/drawing/2014/main" xmlns="" id="{2174C957-08A6-42EC-AF2D-5D98DAA6DAF4}"/>
              </a:ext>
            </a:extLst>
          </p:cNvPr>
          <p:cNvSpPr txBox="1">
            <a:spLocks/>
          </p:cNvSpPr>
          <p:nvPr/>
        </p:nvSpPr>
        <p:spPr>
          <a:xfrm>
            <a:off x="974749" y="285829"/>
            <a:ext cx="10242501"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4000" b="1" dirty="0">
                <a:solidFill>
                  <a:srgbClr val="0070C0"/>
                </a:solidFill>
                <a:latin typeface="Open Sans"/>
              </a:rPr>
              <a:t>Institutions potentielles</a:t>
            </a:r>
          </a:p>
        </p:txBody>
      </p:sp>
      <p:graphicFrame>
        <p:nvGraphicFramePr>
          <p:cNvPr id="3" name="Table 2">
            <a:extLst>
              <a:ext uri="{FF2B5EF4-FFF2-40B4-BE49-F238E27FC236}">
                <a16:creationId xmlns:a16="http://schemas.microsoft.com/office/drawing/2014/main" xmlns="" id="{1348121B-FD1A-4AFA-85B8-F49A277ED658}"/>
              </a:ext>
            </a:extLst>
          </p:cNvPr>
          <p:cNvGraphicFramePr>
            <a:graphicFrameLocks noGrp="1"/>
          </p:cNvGraphicFramePr>
          <p:nvPr>
            <p:extLst>
              <p:ext uri="{D42A27DB-BD31-4B8C-83A1-F6EECF244321}">
                <p14:modId xmlns:p14="http://schemas.microsoft.com/office/powerpoint/2010/main" val="435973358"/>
              </p:ext>
            </p:extLst>
          </p:nvPr>
        </p:nvGraphicFramePr>
        <p:xfrm>
          <a:off x="89083" y="1280446"/>
          <a:ext cx="11979997" cy="5566045"/>
        </p:xfrm>
        <a:graphic>
          <a:graphicData uri="http://schemas.openxmlformats.org/drawingml/2006/table">
            <a:tbl>
              <a:tblPr firstRow="1" bandRow="1">
                <a:tableStyleId>{5C22544A-7EE6-4342-B048-85BDC9FD1C3A}</a:tableStyleId>
              </a:tblPr>
              <a:tblGrid>
                <a:gridCol w="1539812">
                  <a:extLst>
                    <a:ext uri="{9D8B030D-6E8A-4147-A177-3AD203B41FA5}">
                      <a16:colId xmlns:a16="http://schemas.microsoft.com/office/drawing/2014/main" xmlns="" val="444713462"/>
                    </a:ext>
                  </a:extLst>
                </a:gridCol>
                <a:gridCol w="10440185">
                  <a:extLst>
                    <a:ext uri="{9D8B030D-6E8A-4147-A177-3AD203B41FA5}">
                      <a16:colId xmlns:a16="http://schemas.microsoft.com/office/drawing/2014/main" xmlns="" val="3848212947"/>
                    </a:ext>
                  </a:extLst>
                </a:gridCol>
              </a:tblGrid>
              <a:tr h="445405">
                <a:tc>
                  <a:txBody>
                    <a:bodyPr/>
                    <a:lstStyle/>
                    <a:p>
                      <a:pPr marL="0" marR="0" algn="ctr">
                        <a:lnSpc>
                          <a:spcPct val="107000"/>
                        </a:lnSpc>
                        <a:spcBef>
                          <a:spcPts val="600"/>
                        </a:spcBef>
                        <a:spcAft>
                          <a:spcPts val="600"/>
                        </a:spcAft>
                      </a:pPr>
                      <a:r>
                        <a:rPr lang="de-DE" sz="2000" b="1" dirty="0">
                          <a:effectLst/>
                          <a:latin typeface="Calibri" panose="020F0502020204030204" pitchFamily="34" charset="0"/>
                          <a:ea typeface="Calibri" panose="020F0502020204030204" pitchFamily="34" charset="0"/>
                          <a:cs typeface="Times New Roman" panose="02020603050405020304" pitchFamily="18" charset="0"/>
                        </a:rPr>
                        <a:t>Institution</a:t>
                      </a:r>
                    </a:p>
                  </a:txBody>
                  <a:tcPr marL="68580" marR="68580" marT="0" marB="0"/>
                </a:tc>
                <a:tc>
                  <a:txBody>
                    <a:bodyPr/>
                    <a:lstStyle/>
                    <a:p>
                      <a:pPr marL="0" marR="0" algn="ctr">
                        <a:lnSpc>
                          <a:spcPct val="107000"/>
                        </a:lnSpc>
                        <a:spcBef>
                          <a:spcPts val="600"/>
                        </a:spcBef>
                        <a:spcAft>
                          <a:spcPts val="600"/>
                        </a:spcAft>
                      </a:pPr>
                      <a:r>
                        <a:rPr lang="de-DE" sz="2000" b="1" dirty="0" smtClean="0">
                          <a:effectLst/>
                          <a:latin typeface="Calibri" panose="020F0502020204030204" pitchFamily="34" charset="0"/>
                          <a:ea typeface="Calibri" panose="020F0502020204030204" pitchFamily="34" charset="0"/>
                          <a:cs typeface="Times New Roman" panose="02020603050405020304" pitchFamily="18" charset="0"/>
                        </a:rPr>
                        <a:t>Portée pertinente du travail</a:t>
                      </a:r>
                      <a:endParaRPr lang="de-D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92008958"/>
                  </a:ext>
                </a:extLst>
              </a:tr>
              <a:tr h="873558">
                <a:tc>
                  <a:txBody>
                    <a:bodyPr/>
                    <a:lstStyle/>
                    <a:p>
                      <a:r>
                        <a:rPr lang="de-DE" sz="1800" b="1" kern="1200" dirty="0" smtClean="0">
                          <a:solidFill>
                            <a:schemeClr val="dk1"/>
                          </a:solidFill>
                          <a:effectLst/>
                          <a:latin typeface="+mn-lt"/>
                          <a:ea typeface="+mn-ea"/>
                          <a:cs typeface="+mn-cs"/>
                        </a:rPr>
                        <a:t>Agence fédérale pour l'emploi</a:t>
                      </a:r>
                      <a:endParaRPr lang="de-DE" b="1" dirty="0"/>
                    </a:p>
                  </a:txBody>
                  <a:tcPr/>
                </a:tc>
                <a:tc>
                  <a:txBody>
                    <a:bodyPr/>
                    <a:lstStyle/>
                    <a:p>
                      <a:r>
                        <a:rPr lang="fr-FR" sz="1800" kern="1200" dirty="0" smtClean="0">
                          <a:solidFill>
                            <a:schemeClr val="dk1"/>
                          </a:solidFill>
                          <a:effectLst/>
                          <a:latin typeface="+mn-lt"/>
                          <a:ea typeface="+mn-ea"/>
                          <a:cs typeface="+mn-cs"/>
                        </a:rPr>
                        <a:t>Dans le cadre des statistiques officielles en Allemagne, l’Agence fédérale pour l’emploi établit et publie des statistiques sur le marché du travail pour toutes les régions.</a:t>
                      </a:r>
                    </a:p>
                    <a:p>
                      <a:endParaRPr lang="fr-FR" sz="1800" kern="1200" dirty="0" smtClean="0">
                        <a:solidFill>
                          <a:schemeClr val="dk1"/>
                        </a:solidFill>
                        <a:effectLst/>
                        <a:latin typeface="+mn-lt"/>
                        <a:ea typeface="+mn-ea"/>
                        <a:cs typeface="+mn-cs"/>
                      </a:endParaRPr>
                    </a:p>
                    <a:p>
                      <a:r>
                        <a:rPr lang="fr-FR" sz="1800" kern="1200" dirty="0" smtClean="0">
                          <a:solidFill>
                            <a:schemeClr val="dk1"/>
                          </a:solidFill>
                          <a:effectLst/>
                          <a:latin typeface="+mn-lt"/>
                          <a:ea typeface="+mn-ea"/>
                          <a:cs typeface="+mn-cs"/>
                        </a:rPr>
                        <a:t>Les statistiques du marché du travail fournissent aux institutions et aux politiques directement impliquées sur le marché du travail une base sûre pour évaluer la situation générale et les développements régionaux, de sorte que les besoins en matière d’action puissent être identifiés à temps et que des mesures puissent être planifiées. Les employés et les employeurs sont guidés dans leurs décisions de carrière et leurs décisions économiques. Les statistiques fournissent les données de base pour la recherche sur le marché du travail, elles complètent les statistiques de l'Office fédéral de la statistique et des offices de statistique des Länder et constituent une source importante pour le travail des autorités statistiques locales.</a:t>
                      </a:r>
                      <a:endParaRPr lang="de-DE"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927973574"/>
                  </a:ext>
                </a:extLst>
              </a:tr>
              <a:tr h="1367371">
                <a:tc>
                  <a:txBody>
                    <a:bodyPr/>
                    <a:lstStyle/>
                    <a:p>
                      <a:r>
                        <a:rPr lang="en-US" b="1" dirty="0" err="1" smtClean="0">
                          <a:solidFill>
                            <a:schemeClr val="bg1"/>
                          </a:solidFill>
                        </a:rPr>
                        <a:t>Sujets</a:t>
                      </a:r>
                      <a:r>
                        <a:rPr lang="en-US" b="1" dirty="0" smtClean="0">
                          <a:solidFill>
                            <a:schemeClr val="bg1"/>
                          </a:solidFill>
                        </a:rPr>
                        <a:t> </a:t>
                      </a:r>
                      <a:r>
                        <a:rPr lang="en-US" b="1" dirty="0" err="1" smtClean="0">
                          <a:solidFill>
                            <a:schemeClr val="bg1"/>
                          </a:solidFill>
                        </a:rPr>
                        <a:t>potentiels</a:t>
                      </a:r>
                      <a:endParaRPr lang="de-DE" b="1" dirty="0">
                        <a:solidFill>
                          <a:schemeClr val="bg1"/>
                        </a:solidFill>
                      </a:endParaRPr>
                    </a:p>
                  </a:txBody>
                  <a:tcPr>
                    <a:solidFill>
                      <a:schemeClr val="accent1"/>
                    </a:solidFill>
                  </a:tcPr>
                </a:tc>
                <a:tc>
                  <a:txBody>
                    <a:bodyPr/>
                    <a:lstStyle/>
                    <a:p>
                      <a:r>
                        <a:rPr lang="fr-FR" sz="1800" kern="1200" dirty="0" smtClean="0">
                          <a:solidFill>
                            <a:schemeClr val="dk1"/>
                          </a:solidFill>
                          <a:effectLst/>
                          <a:latin typeface="+mn-lt"/>
                          <a:ea typeface="+mn-ea"/>
                          <a:cs typeface="+mn-cs"/>
                        </a:rPr>
                        <a:t>Collecte, analyse et diffusion des LM aux niveaux national et régional</a:t>
                      </a:r>
                    </a:p>
                    <a:p>
                      <a:r>
                        <a:rPr lang="fr-FR" sz="1800" kern="1200" dirty="0" smtClean="0">
                          <a:solidFill>
                            <a:schemeClr val="dk1"/>
                          </a:solidFill>
                          <a:effectLst/>
                          <a:latin typeface="+mn-lt"/>
                          <a:ea typeface="+mn-ea"/>
                          <a:cs typeface="+mn-cs"/>
                        </a:rPr>
                        <a:t>Coopération avec d'autres acteurs</a:t>
                      </a:r>
                    </a:p>
                    <a:p>
                      <a:r>
                        <a:rPr lang="fr-FR" sz="1800" kern="1200" dirty="0" smtClean="0">
                          <a:solidFill>
                            <a:schemeClr val="dk1"/>
                          </a:solidFill>
                          <a:effectLst/>
                          <a:latin typeface="+mn-lt"/>
                          <a:ea typeface="+mn-ea"/>
                          <a:cs typeface="+mn-cs"/>
                        </a:rPr>
                        <a:t>Conseil politique</a:t>
                      </a:r>
                    </a:p>
                    <a:p>
                      <a:r>
                        <a:rPr lang="fr-FR" sz="1800" kern="1200" dirty="0" smtClean="0">
                          <a:solidFill>
                            <a:schemeClr val="dk1"/>
                          </a:solidFill>
                          <a:effectLst/>
                          <a:latin typeface="+mn-lt"/>
                          <a:ea typeface="+mn-ea"/>
                          <a:cs typeface="+mn-cs"/>
                        </a:rPr>
                        <a:t>Variété de sources d'IMT</a:t>
                      </a:r>
                    </a:p>
                    <a:p>
                      <a:r>
                        <a:rPr lang="fr-FR" sz="1800" kern="1200" dirty="0" smtClean="0">
                          <a:solidFill>
                            <a:schemeClr val="dk1"/>
                          </a:solidFill>
                          <a:effectLst/>
                          <a:latin typeface="+mn-lt"/>
                          <a:ea typeface="+mn-ea"/>
                          <a:cs typeface="+mn-cs"/>
                        </a:rPr>
                        <a:t>Visualisation de l'IMT</a:t>
                      </a:r>
                    </a:p>
                    <a:p>
                      <a:r>
                        <a:rPr lang="fr-FR" sz="1800" kern="1200" dirty="0" smtClean="0">
                          <a:solidFill>
                            <a:schemeClr val="dk1"/>
                          </a:solidFill>
                          <a:effectLst/>
                          <a:latin typeface="+mn-lt"/>
                          <a:ea typeface="+mn-ea"/>
                          <a:cs typeface="+mn-cs"/>
                        </a:rPr>
                        <a:t>Conception de services LM</a:t>
                      </a:r>
                    </a:p>
                    <a:p>
                      <a:r>
                        <a:rPr lang="fr-FR" sz="1800" kern="1200" dirty="0" smtClean="0">
                          <a:solidFill>
                            <a:schemeClr val="dk1"/>
                          </a:solidFill>
                          <a:effectLst/>
                          <a:latin typeface="+mn-lt"/>
                          <a:ea typeface="+mn-ea"/>
                          <a:cs typeface="+mn-cs"/>
                        </a:rPr>
                        <a:t>Outils de l'IMT numérique</a:t>
                      </a:r>
                    </a:p>
                    <a:p>
                      <a:r>
                        <a:rPr lang="fr-FR" sz="1800" kern="1200" dirty="0" smtClean="0">
                          <a:solidFill>
                            <a:schemeClr val="dk1"/>
                          </a:solidFill>
                          <a:effectLst/>
                          <a:latin typeface="+mn-lt"/>
                          <a:ea typeface="+mn-ea"/>
                          <a:cs typeface="+mn-cs"/>
                        </a:rPr>
                        <a:t>Utilisation des informations sur le marché du travail pour l'orientation professionnelle</a:t>
                      </a:r>
                      <a:endParaRPr lang="de-DE" b="1" dirty="0"/>
                    </a:p>
                  </a:txBody>
                  <a:tcPr/>
                </a:tc>
                <a:extLst>
                  <a:ext uri="{0D108BD9-81ED-4DB2-BD59-A6C34878D82A}">
                    <a16:rowId xmlns:a16="http://schemas.microsoft.com/office/drawing/2014/main" xmlns="" val="1776262955"/>
                  </a:ext>
                </a:extLst>
              </a:tr>
            </a:tbl>
          </a:graphicData>
        </a:graphic>
      </p:graphicFrame>
    </p:spTree>
    <p:extLst>
      <p:ext uri="{BB962C8B-B14F-4D97-AF65-F5344CB8AC3E}">
        <p14:creationId xmlns:p14="http://schemas.microsoft.com/office/powerpoint/2010/main" val="279524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7" descr="GIZ"/>
          <p:cNvPicPr/>
          <p:nvPr/>
        </p:nvPicPr>
        <p:blipFill>
          <a:blip r:embed="rId2">
            <a:extLst>
              <a:ext uri="{28A0092B-C50C-407E-A947-70E740481C1C}">
                <a14:useLocalDpi xmlns:a14="http://schemas.microsoft.com/office/drawing/2010/main" val="0"/>
              </a:ext>
            </a:extLst>
          </a:blip>
          <a:srcRect/>
          <a:stretch>
            <a:fillRect/>
          </a:stretch>
        </p:blipFill>
        <p:spPr bwMode="auto">
          <a:xfrm>
            <a:off x="178169" y="199414"/>
            <a:ext cx="2245995" cy="592455"/>
          </a:xfrm>
          <a:prstGeom prst="rect">
            <a:avLst/>
          </a:prstGeom>
          <a:noFill/>
          <a:ln>
            <a:noFill/>
          </a:ln>
        </p:spPr>
      </p:pic>
      <p:pic>
        <p:nvPicPr>
          <p:cNvPr id="5" name="Grafik 5" descr="C:\Users\sd\AppData\Local\Microsoft\Windows\INetCache\Content.Word\ELdZ_ml_Office_farbe_en.b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51125" y="66754"/>
            <a:ext cx="1417955" cy="790575"/>
          </a:xfrm>
          <a:prstGeom prst="rect">
            <a:avLst/>
          </a:prstGeom>
          <a:noFill/>
          <a:ln>
            <a:noFill/>
          </a:ln>
        </p:spPr>
      </p:pic>
      <p:pic>
        <p:nvPicPr>
          <p:cNvPr id="6"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604" t="31466" r="24633" b="20474"/>
          <a:stretch/>
        </p:blipFill>
        <p:spPr bwMode="auto">
          <a:xfrm>
            <a:off x="198924" y="5963639"/>
            <a:ext cx="1832193" cy="6996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9" name="Table 8">
            <a:extLst>
              <a:ext uri="{FF2B5EF4-FFF2-40B4-BE49-F238E27FC236}">
                <a16:creationId xmlns:a16="http://schemas.microsoft.com/office/drawing/2014/main" xmlns="" id="{164B63FE-D283-4670-BECD-9486B866D0FD}"/>
              </a:ext>
            </a:extLst>
          </p:cNvPr>
          <p:cNvGraphicFramePr>
            <a:graphicFrameLocks noGrp="1"/>
          </p:cNvGraphicFramePr>
          <p:nvPr>
            <p:extLst>
              <p:ext uri="{D42A27DB-BD31-4B8C-83A1-F6EECF244321}">
                <p14:modId xmlns:p14="http://schemas.microsoft.com/office/powerpoint/2010/main" val="2331636536"/>
              </p:ext>
            </p:extLst>
          </p:nvPr>
        </p:nvGraphicFramePr>
        <p:xfrm>
          <a:off x="89083" y="1692094"/>
          <a:ext cx="11979997" cy="3473811"/>
        </p:xfrm>
        <a:graphic>
          <a:graphicData uri="http://schemas.openxmlformats.org/drawingml/2006/table">
            <a:tbl>
              <a:tblPr firstRow="1" bandRow="1">
                <a:tableStyleId>{5C22544A-7EE6-4342-B048-85BDC9FD1C3A}</a:tableStyleId>
              </a:tblPr>
              <a:tblGrid>
                <a:gridCol w="1539812">
                  <a:extLst>
                    <a:ext uri="{9D8B030D-6E8A-4147-A177-3AD203B41FA5}">
                      <a16:colId xmlns:a16="http://schemas.microsoft.com/office/drawing/2014/main" xmlns="" val="444713462"/>
                    </a:ext>
                  </a:extLst>
                </a:gridCol>
                <a:gridCol w="10440185">
                  <a:extLst>
                    <a:ext uri="{9D8B030D-6E8A-4147-A177-3AD203B41FA5}">
                      <a16:colId xmlns:a16="http://schemas.microsoft.com/office/drawing/2014/main" xmlns="" val="3848212947"/>
                    </a:ext>
                  </a:extLst>
                </a:gridCol>
              </a:tblGrid>
              <a:tr h="439319">
                <a:tc>
                  <a:txBody>
                    <a:bodyPr/>
                    <a:lstStyle/>
                    <a:p>
                      <a:pPr marL="0" marR="0" algn="ctr">
                        <a:lnSpc>
                          <a:spcPct val="107000"/>
                        </a:lnSpc>
                        <a:spcBef>
                          <a:spcPts val="600"/>
                        </a:spcBef>
                        <a:spcAft>
                          <a:spcPts val="600"/>
                        </a:spcAft>
                      </a:pPr>
                      <a:r>
                        <a:rPr lang="de-DE" sz="2000" b="1" dirty="0">
                          <a:effectLst/>
                          <a:latin typeface="Calibri" panose="020F0502020204030204" pitchFamily="34" charset="0"/>
                          <a:ea typeface="Calibri" panose="020F0502020204030204" pitchFamily="34" charset="0"/>
                          <a:cs typeface="Times New Roman" panose="02020603050405020304" pitchFamily="18" charset="0"/>
                        </a:rPr>
                        <a:t>Institution</a:t>
                      </a:r>
                    </a:p>
                  </a:txBody>
                  <a:tcPr marL="68580" marR="68580" marT="0" marB="0"/>
                </a:tc>
                <a:tc>
                  <a:txBody>
                    <a:bodyPr/>
                    <a:lstStyle/>
                    <a:p>
                      <a:pPr marL="0" marR="0" algn="ctr">
                        <a:lnSpc>
                          <a:spcPct val="107000"/>
                        </a:lnSpc>
                        <a:spcBef>
                          <a:spcPts val="600"/>
                        </a:spcBef>
                        <a:spcAft>
                          <a:spcPts val="600"/>
                        </a:spcAft>
                      </a:pPr>
                      <a:r>
                        <a:rPr lang="de-DE" sz="2000" b="1" dirty="0" smtClean="0">
                          <a:effectLst/>
                          <a:latin typeface="Calibri" panose="020F0502020204030204" pitchFamily="34" charset="0"/>
                          <a:ea typeface="Calibri" panose="020F0502020204030204" pitchFamily="34" charset="0"/>
                          <a:cs typeface="Times New Roman" panose="02020603050405020304" pitchFamily="18" charset="0"/>
                        </a:rPr>
                        <a:t>Portée pertinente du travail</a:t>
                      </a:r>
                      <a:endParaRPr lang="de-D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92008958"/>
                  </a:ext>
                </a:extLst>
              </a:tr>
              <a:tr h="1648115">
                <a:tc>
                  <a:txBody>
                    <a:bodyPr/>
                    <a:lstStyle/>
                    <a:p>
                      <a:r>
                        <a:rPr lang="fr-FR" sz="1800" b="1" kern="1200" dirty="0" smtClean="0">
                          <a:solidFill>
                            <a:schemeClr val="dk1"/>
                          </a:solidFill>
                          <a:effectLst/>
                          <a:latin typeface="+mn-lt"/>
                          <a:ea typeface="+mn-ea"/>
                          <a:cs typeface="+mn-cs"/>
                        </a:rPr>
                        <a:t>Institut de recherche sur l'emploi / Agence fédérale pour l'emploi</a:t>
                      </a:r>
                      <a:endParaRPr lang="de-DE" b="1" dirty="0"/>
                    </a:p>
                  </a:txBody>
                  <a:tcPr/>
                </a:tc>
                <a:tc>
                  <a:txBody>
                    <a:bodyPr/>
                    <a:lstStyle/>
                    <a:p>
                      <a:r>
                        <a:rPr lang="fr-FR" sz="1800" kern="1200" dirty="0" smtClean="0">
                          <a:solidFill>
                            <a:schemeClr val="dk1"/>
                          </a:solidFill>
                          <a:effectLst/>
                          <a:latin typeface="+mn-lt"/>
                          <a:ea typeface="+mn-ea"/>
                          <a:cs typeface="+mn-cs"/>
                        </a:rPr>
                        <a:t>L'Institut de recherche sur l'emploi (IAB) mène des recherches sur le marché du travail afin de conseiller les acteurs politiques à tous les niveaux. Des économistes, des sociologues et des chercheurs d'autres disciplines des sciences sociales et de la méthodologie créent la base d'une politique du marché du travail éclairée sur le plan empirique grâce à une recherche parfaitement liée</a:t>
                      </a:r>
                    </a:p>
                    <a:p>
                      <a:r>
                        <a:rPr lang="fr-FR" sz="1800" kern="1200" dirty="0" smtClean="0">
                          <a:solidFill>
                            <a:schemeClr val="dk1"/>
                          </a:solidFill>
                          <a:effectLst/>
                          <a:latin typeface="+mn-lt"/>
                          <a:ea typeface="+mn-ea"/>
                          <a:cs typeface="+mn-cs"/>
                        </a:rPr>
                        <a:t>Différents outils et méthodes d'enquête, y compris le «panel d'établissement», «l'enquête de poste vacant»</a:t>
                      </a:r>
                      <a:endParaRPr lang="de-DE" dirty="0"/>
                    </a:p>
                  </a:txBody>
                  <a:tcPr/>
                </a:tc>
                <a:extLst>
                  <a:ext uri="{0D108BD9-81ED-4DB2-BD59-A6C34878D82A}">
                    <a16:rowId xmlns:a16="http://schemas.microsoft.com/office/drawing/2014/main" xmlns="" val="927973574"/>
                  </a:ext>
                </a:extLst>
              </a:tr>
              <a:tr h="1297132">
                <a:tc>
                  <a:txBody>
                    <a:bodyPr/>
                    <a:lstStyle/>
                    <a:p>
                      <a:r>
                        <a:rPr lang="en-US" b="1" dirty="0" err="1" smtClean="0">
                          <a:solidFill>
                            <a:schemeClr val="bg1"/>
                          </a:solidFill>
                        </a:rPr>
                        <a:t>Sujets</a:t>
                      </a:r>
                      <a:r>
                        <a:rPr lang="en-US" b="1" dirty="0" smtClean="0">
                          <a:solidFill>
                            <a:schemeClr val="bg1"/>
                          </a:solidFill>
                        </a:rPr>
                        <a:t> </a:t>
                      </a:r>
                      <a:r>
                        <a:rPr lang="en-US" b="1" dirty="0" err="1" smtClean="0">
                          <a:solidFill>
                            <a:schemeClr val="bg1"/>
                          </a:solidFill>
                        </a:rPr>
                        <a:t>potentiels</a:t>
                      </a:r>
                      <a:endParaRPr lang="de-DE" b="1" dirty="0">
                        <a:solidFill>
                          <a:schemeClr val="bg1"/>
                        </a:solidFill>
                      </a:endParaRPr>
                    </a:p>
                  </a:txBody>
                  <a:tcPr>
                    <a:solidFill>
                      <a:schemeClr val="accent1"/>
                    </a:solidFill>
                  </a:tcPr>
                </a:tc>
                <a:tc>
                  <a:txBody>
                    <a:bodyPr/>
                    <a:lstStyle/>
                    <a:p>
                      <a:r>
                        <a:rPr lang="fr-FR" sz="1800" kern="1200" dirty="0" smtClean="0">
                          <a:solidFill>
                            <a:schemeClr val="dk1"/>
                          </a:solidFill>
                          <a:effectLst/>
                          <a:latin typeface="+mn-lt"/>
                          <a:ea typeface="+mn-ea"/>
                          <a:cs typeface="+mn-cs"/>
                        </a:rPr>
                        <a:t>Rôles et responsabilités</a:t>
                      </a:r>
                    </a:p>
                    <a:p>
                      <a:r>
                        <a:rPr lang="fr-FR" sz="1800" kern="1200" dirty="0" smtClean="0">
                          <a:solidFill>
                            <a:schemeClr val="dk1"/>
                          </a:solidFill>
                          <a:effectLst/>
                          <a:latin typeface="+mn-lt"/>
                          <a:ea typeface="+mn-ea"/>
                          <a:cs typeface="+mn-cs"/>
                        </a:rPr>
                        <a:t>Sources pour IMT</a:t>
                      </a:r>
                    </a:p>
                    <a:p>
                      <a:r>
                        <a:rPr lang="fr-FR" sz="1800" kern="1200" dirty="0" smtClean="0">
                          <a:solidFill>
                            <a:schemeClr val="dk1"/>
                          </a:solidFill>
                          <a:effectLst/>
                          <a:latin typeface="+mn-lt"/>
                          <a:ea typeface="+mn-ea"/>
                          <a:cs typeface="+mn-cs"/>
                        </a:rPr>
                        <a:t>Pertinence pour l'élaboration des politiques</a:t>
                      </a:r>
                    </a:p>
                    <a:p>
                      <a:r>
                        <a:rPr lang="fr-FR" sz="1800" kern="1200" dirty="0" smtClean="0">
                          <a:solidFill>
                            <a:schemeClr val="dk1"/>
                          </a:solidFill>
                          <a:effectLst/>
                          <a:latin typeface="+mn-lt"/>
                          <a:ea typeface="+mn-ea"/>
                          <a:cs typeface="+mn-cs"/>
                        </a:rPr>
                        <a:t>Outils de l'IMT numérique</a:t>
                      </a:r>
                      <a:endParaRPr lang="de-DE"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776262955"/>
                  </a:ext>
                </a:extLst>
              </a:tr>
            </a:tbl>
          </a:graphicData>
        </a:graphic>
      </p:graphicFrame>
    </p:spTree>
    <p:extLst>
      <p:ext uri="{BB962C8B-B14F-4D97-AF65-F5344CB8AC3E}">
        <p14:creationId xmlns:p14="http://schemas.microsoft.com/office/powerpoint/2010/main" val="1631358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7" descr="GIZ"/>
          <p:cNvPicPr/>
          <p:nvPr/>
        </p:nvPicPr>
        <p:blipFill>
          <a:blip r:embed="rId2">
            <a:extLst>
              <a:ext uri="{28A0092B-C50C-407E-A947-70E740481C1C}">
                <a14:useLocalDpi xmlns:a14="http://schemas.microsoft.com/office/drawing/2010/main" val="0"/>
              </a:ext>
            </a:extLst>
          </a:blip>
          <a:srcRect/>
          <a:stretch>
            <a:fillRect/>
          </a:stretch>
        </p:blipFill>
        <p:spPr bwMode="auto">
          <a:xfrm>
            <a:off x="178169" y="199414"/>
            <a:ext cx="2245995" cy="592455"/>
          </a:xfrm>
          <a:prstGeom prst="rect">
            <a:avLst/>
          </a:prstGeom>
          <a:noFill/>
          <a:ln>
            <a:noFill/>
          </a:ln>
        </p:spPr>
      </p:pic>
      <p:pic>
        <p:nvPicPr>
          <p:cNvPr id="5" name="Grafik 5" descr="C:\Users\sd\AppData\Local\Microsoft\Windows\INetCache\Content.Word\ELdZ_ml_Office_farbe_en.bmp"/>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16400" y="78329"/>
            <a:ext cx="1417955" cy="790575"/>
          </a:xfrm>
          <a:prstGeom prst="rect">
            <a:avLst/>
          </a:prstGeom>
          <a:noFill/>
          <a:ln>
            <a:noFill/>
          </a:ln>
        </p:spPr>
      </p:pic>
      <p:pic>
        <p:nvPicPr>
          <p:cNvPr id="6"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604" t="31466" r="24633" b="20474"/>
          <a:stretch/>
        </p:blipFill>
        <p:spPr bwMode="auto">
          <a:xfrm>
            <a:off x="198924" y="5729469"/>
            <a:ext cx="2445449" cy="9337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9" name="Table 8">
            <a:extLst>
              <a:ext uri="{FF2B5EF4-FFF2-40B4-BE49-F238E27FC236}">
                <a16:creationId xmlns:a16="http://schemas.microsoft.com/office/drawing/2014/main" xmlns="" id="{EFB81E34-1D64-4128-B614-9CAABC5CCE2F}"/>
              </a:ext>
            </a:extLst>
          </p:cNvPr>
          <p:cNvGraphicFramePr>
            <a:graphicFrameLocks noGrp="1"/>
          </p:cNvGraphicFramePr>
          <p:nvPr>
            <p:extLst>
              <p:ext uri="{D42A27DB-BD31-4B8C-83A1-F6EECF244321}">
                <p14:modId xmlns:p14="http://schemas.microsoft.com/office/powerpoint/2010/main" val="1349136476"/>
              </p:ext>
            </p:extLst>
          </p:nvPr>
        </p:nvGraphicFramePr>
        <p:xfrm>
          <a:off x="106001" y="1653932"/>
          <a:ext cx="11979997" cy="3550136"/>
        </p:xfrm>
        <a:graphic>
          <a:graphicData uri="http://schemas.openxmlformats.org/drawingml/2006/table">
            <a:tbl>
              <a:tblPr firstRow="1" bandRow="1">
                <a:tableStyleId>{5C22544A-7EE6-4342-B048-85BDC9FD1C3A}</a:tableStyleId>
              </a:tblPr>
              <a:tblGrid>
                <a:gridCol w="1539812">
                  <a:extLst>
                    <a:ext uri="{9D8B030D-6E8A-4147-A177-3AD203B41FA5}">
                      <a16:colId xmlns:a16="http://schemas.microsoft.com/office/drawing/2014/main" xmlns="" val="444713462"/>
                    </a:ext>
                  </a:extLst>
                </a:gridCol>
                <a:gridCol w="10440185">
                  <a:extLst>
                    <a:ext uri="{9D8B030D-6E8A-4147-A177-3AD203B41FA5}">
                      <a16:colId xmlns:a16="http://schemas.microsoft.com/office/drawing/2014/main" xmlns="" val="3848212947"/>
                    </a:ext>
                  </a:extLst>
                </a:gridCol>
              </a:tblGrid>
              <a:tr h="445405">
                <a:tc>
                  <a:txBody>
                    <a:bodyPr/>
                    <a:lstStyle/>
                    <a:p>
                      <a:pPr marL="0" marR="0" algn="ctr">
                        <a:lnSpc>
                          <a:spcPct val="107000"/>
                        </a:lnSpc>
                        <a:spcBef>
                          <a:spcPts val="600"/>
                        </a:spcBef>
                        <a:spcAft>
                          <a:spcPts val="600"/>
                        </a:spcAft>
                      </a:pPr>
                      <a:r>
                        <a:rPr lang="de-DE" sz="2000" b="1" dirty="0">
                          <a:effectLst/>
                          <a:latin typeface="Calibri" panose="020F0502020204030204" pitchFamily="34" charset="0"/>
                          <a:ea typeface="Calibri" panose="020F0502020204030204" pitchFamily="34" charset="0"/>
                          <a:cs typeface="Times New Roman" panose="02020603050405020304" pitchFamily="18" charset="0"/>
                        </a:rPr>
                        <a:t>Institution</a:t>
                      </a:r>
                    </a:p>
                  </a:txBody>
                  <a:tcPr marL="68580" marR="68580" marT="0" marB="0"/>
                </a:tc>
                <a:tc>
                  <a:txBody>
                    <a:bodyPr/>
                    <a:lstStyle/>
                    <a:p>
                      <a:pPr marL="0" marR="0" algn="ctr">
                        <a:lnSpc>
                          <a:spcPct val="107000"/>
                        </a:lnSpc>
                        <a:spcBef>
                          <a:spcPts val="600"/>
                        </a:spcBef>
                        <a:spcAft>
                          <a:spcPts val="600"/>
                        </a:spcAft>
                      </a:pPr>
                      <a:r>
                        <a:rPr lang="de-DE" sz="2000" b="1" dirty="0" smtClean="0">
                          <a:effectLst/>
                          <a:latin typeface="Calibri" panose="020F0502020204030204" pitchFamily="34" charset="0"/>
                          <a:ea typeface="Calibri" panose="020F0502020204030204" pitchFamily="34" charset="0"/>
                          <a:cs typeface="Times New Roman" panose="02020603050405020304" pitchFamily="18" charset="0"/>
                        </a:rPr>
                        <a:t>Portée pertinente du travail</a:t>
                      </a:r>
                      <a:endParaRPr lang="de-DE"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92008958"/>
                  </a:ext>
                </a:extLst>
              </a:tr>
              <a:tr h="873558">
                <a:tc>
                  <a:txBody>
                    <a:bodyPr/>
                    <a:lstStyle/>
                    <a:p>
                      <a:r>
                        <a:rPr lang="fr-FR" sz="1800" b="1" kern="1200" dirty="0" smtClean="0">
                          <a:solidFill>
                            <a:schemeClr val="dk1"/>
                          </a:solidFill>
                          <a:effectLst/>
                          <a:latin typeface="+mn-lt"/>
                          <a:ea typeface="+mn-ea"/>
                          <a:cs typeface="+mn-cs"/>
                        </a:rPr>
                        <a:t>Institut de recherche sur l'emploi / Agence fédérale pour l'emploi</a:t>
                      </a:r>
                      <a:endParaRPr lang="de-DE" sz="1800" b="1" kern="1200" dirty="0">
                        <a:solidFill>
                          <a:schemeClr val="dk1"/>
                        </a:solidFill>
                        <a:effectLst/>
                        <a:latin typeface="+mn-lt"/>
                        <a:ea typeface="+mn-ea"/>
                        <a:cs typeface="+mn-cs"/>
                      </a:endParaRPr>
                    </a:p>
                  </a:txBody>
                  <a:tcPr/>
                </a:tc>
                <a:tc>
                  <a:txBody>
                    <a:bodyPr/>
                    <a:lstStyle/>
                    <a:p>
                      <a:r>
                        <a:rPr lang="fr-FR" sz="1800" kern="1200" dirty="0" smtClean="0">
                          <a:solidFill>
                            <a:schemeClr val="dk1"/>
                          </a:solidFill>
                          <a:effectLst/>
                          <a:latin typeface="+mn-lt"/>
                          <a:ea typeface="+mn-ea"/>
                          <a:cs typeface="+mn-cs"/>
                        </a:rPr>
                        <a:t>Conception, préparation et analyse des enquêtes de recherche régionales; recherche d'impact régional sur les instruments du marché du travail; coopération avec la direction régionale de l'Agence fédérale pour l'emploi et avec les bureaux de l'emploi locaux; conseils aux acteurs locaux de la politique du marché du travail.</a:t>
                      </a:r>
                      <a:endParaRPr lang="de-DE" dirty="0"/>
                    </a:p>
                  </a:txBody>
                  <a:tcPr/>
                </a:tc>
                <a:extLst>
                  <a:ext uri="{0D108BD9-81ED-4DB2-BD59-A6C34878D82A}">
                    <a16:rowId xmlns:a16="http://schemas.microsoft.com/office/drawing/2014/main" xmlns="" val="927973574"/>
                  </a:ext>
                </a:extLst>
              </a:tr>
              <a:tr h="1367371">
                <a:tc>
                  <a:txBody>
                    <a:bodyPr/>
                    <a:lstStyle/>
                    <a:p>
                      <a:r>
                        <a:rPr lang="en-US" b="1" dirty="0" err="1" smtClean="0">
                          <a:solidFill>
                            <a:schemeClr val="bg1"/>
                          </a:solidFill>
                        </a:rPr>
                        <a:t>Sujets</a:t>
                      </a:r>
                      <a:r>
                        <a:rPr lang="en-US" b="1" dirty="0" smtClean="0">
                          <a:solidFill>
                            <a:schemeClr val="bg1"/>
                          </a:solidFill>
                        </a:rPr>
                        <a:t> </a:t>
                      </a:r>
                      <a:r>
                        <a:rPr lang="en-US" b="1" dirty="0" err="1" smtClean="0">
                          <a:solidFill>
                            <a:schemeClr val="bg1"/>
                          </a:solidFill>
                        </a:rPr>
                        <a:t>potentiels</a:t>
                      </a:r>
                      <a:endParaRPr lang="de-DE" b="1" dirty="0">
                        <a:solidFill>
                          <a:schemeClr val="bg1"/>
                        </a:solidFill>
                      </a:endParaRPr>
                    </a:p>
                  </a:txBody>
                  <a:tcPr>
                    <a:solidFill>
                      <a:schemeClr val="accent1"/>
                    </a:solidFill>
                  </a:tcPr>
                </a:tc>
                <a:tc>
                  <a:txBody>
                    <a:bodyPr/>
                    <a:lstStyle/>
                    <a:p>
                      <a:r>
                        <a:rPr lang="fr-FR" sz="1800" kern="1200" dirty="0" smtClean="0">
                          <a:solidFill>
                            <a:schemeClr val="dk1"/>
                          </a:solidFill>
                          <a:effectLst/>
                          <a:latin typeface="+mn-lt"/>
                          <a:ea typeface="+mn-ea"/>
                          <a:cs typeface="+mn-cs"/>
                        </a:rPr>
                        <a:t>Modèles de coopération au niveau régional</a:t>
                      </a:r>
                    </a:p>
                    <a:p>
                      <a:r>
                        <a:rPr lang="fr-FR" sz="1800" kern="1200" dirty="0" smtClean="0">
                          <a:solidFill>
                            <a:schemeClr val="dk1"/>
                          </a:solidFill>
                          <a:effectLst/>
                          <a:latin typeface="+mn-lt"/>
                          <a:ea typeface="+mn-ea"/>
                          <a:cs typeface="+mn-cs"/>
                        </a:rPr>
                        <a:t>Méthodes et outils d'enquête régionale</a:t>
                      </a:r>
                      <a:endParaRPr lang="de-DE" b="1" dirty="0"/>
                    </a:p>
                  </a:txBody>
                  <a:tcPr/>
                </a:tc>
                <a:extLst>
                  <a:ext uri="{0D108BD9-81ED-4DB2-BD59-A6C34878D82A}">
                    <a16:rowId xmlns:a16="http://schemas.microsoft.com/office/drawing/2014/main" xmlns="" val="1776262955"/>
                  </a:ext>
                </a:extLst>
              </a:tr>
            </a:tbl>
          </a:graphicData>
        </a:graphic>
      </p:graphicFrame>
    </p:spTree>
    <p:extLst>
      <p:ext uri="{BB962C8B-B14F-4D97-AF65-F5344CB8AC3E}">
        <p14:creationId xmlns:p14="http://schemas.microsoft.com/office/powerpoint/2010/main" val="2974132262"/>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1902</Words>
  <Application>Microsoft Office PowerPoint</Application>
  <PresentationFormat>Custom</PresentationFormat>
  <Paragraphs>157</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Étiquette et règles de réunion en ligne</vt:lpstr>
      <vt:lpstr>ORDRE DU JOUR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Évaluation</vt:lpstr>
      <vt:lpstr>Merci à tous! A bientôt en Allemagne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Jado</cp:lastModifiedBy>
  <cp:revision>57</cp:revision>
  <cp:lastPrinted>2019-09-30T06:58:53Z</cp:lastPrinted>
  <dcterms:created xsi:type="dcterms:W3CDTF">2019-09-28T06:38:51Z</dcterms:created>
  <dcterms:modified xsi:type="dcterms:W3CDTF">2019-10-31T07:45:35Z</dcterms:modified>
</cp:coreProperties>
</file>