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76" r:id="rId3"/>
    <p:sldId id="275" r:id="rId4"/>
    <p:sldId id="258" r:id="rId5"/>
    <p:sldId id="273" r:id="rId6"/>
    <p:sldId id="278" r:id="rId7"/>
    <p:sldId id="279" r:id="rId8"/>
    <p:sldId id="277" r:id="rId9"/>
    <p:sldId id="268" r:id="rId10"/>
    <p:sldId id="274" r:id="rId11"/>
    <p:sldId id="270" r:id="rId12"/>
    <p:sldId id="271" r:id="rId1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2" d="100"/>
          <a:sy n="82" d="100"/>
        </p:scale>
        <p:origin x="-264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01ADF9-342F-4A14-9D82-B1E146290271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71C3C-0CEF-4FD5-9AA5-B86F40069E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679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F4F92-661F-4424-ADED-7D3829A4203F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8440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A57B-CCC3-4339-9E74-28C2E9141FC9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0F7-75D7-4F07-9408-490359EC9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04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A57B-CCC3-4339-9E74-28C2E9141FC9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0F7-75D7-4F07-9408-490359EC9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33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A57B-CCC3-4339-9E74-28C2E9141FC9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0F7-75D7-4F07-9408-490359EC9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4462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6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1387200" y="3239022"/>
            <a:ext cx="9379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 baseline="0"/>
            </a:lvl1pPr>
          </a:lstStyle>
          <a:p>
            <a:r>
              <a:rPr lang="de-DE" dirty="0"/>
              <a:t>Untertitel durch Klicken hinzufügen</a:t>
            </a:r>
          </a:p>
        </p:txBody>
      </p:sp>
      <p:sp>
        <p:nvSpPr>
          <p:cNvPr id="9" name="Rectangle 15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1387200" y="1993726"/>
            <a:ext cx="9379200" cy="1143000"/>
          </a:xfrm>
        </p:spPr>
        <p:txBody>
          <a:bodyPr anchor="ctr"/>
          <a:lstStyle>
            <a:lvl1pPr algn="ctr">
              <a:defRPr sz="3600"/>
            </a:lvl1pPr>
          </a:lstStyle>
          <a:p>
            <a:r>
              <a:rPr lang="de-DE" dirty="0"/>
              <a:t>Titel durch Klicken hinzufügen</a:t>
            </a:r>
          </a:p>
        </p:txBody>
      </p:sp>
      <p:sp>
        <p:nvSpPr>
          <p:cNvPr id="10" name="Rechteck 9"/>
          <p:cNvSpPr/>
          <p:nvPr userDrawn="1"/>
        </p:nvSpPr>
        <p:spPr bwMode="auto">
          <a:xfrm>
            <a:off x="10295467" y="6604000"/>
            <a:ext cx="1896533" cy="254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de-DE" sz="1800"/>
          </a:p>
        </p:txBody>
      </p:sp>
    </p:spTree>
    <p:extLst>
      <p:ext uri="{BB962C8B-B14F-4D97-AF65-F5344CB8AC3E}">
        <p14:creationId xmlns:p14="http://schemas.microsoft.com/office/powerpoint/2010/main" val="202713928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A57B-CCC3-4339-9E74-28C2E9141FC9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0F7-75D7-4F07-9408-490359EC9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63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A57B-CCC3-4339-9E74-28C2E9141FC9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0F7-75D7-4F07-9408-490359EC9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71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A57B-CCC3-4339-9E74-28C2E9141FC9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0F7-75D7-4F07-9408-490359EC9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735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A57B-CCC3-4339-9E74-28C2E9141FC9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0F7-75D7-4F07-9408-490359EC9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948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A57B-CCC3-4339-9E74-28C2E9141FC9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0F7-75D7-4F07-9408-490359EC9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001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A57B-CCC3-4339-9E74-28C2E9141FC9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0F7-75D7-4F07-9408-490359EC9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81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A57B-CCC3-4339-9E74-28C2E9141FC9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0F7-75D7-4F07-9408-490359EC9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394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6A57B-CCC3-4339-9E74-28C2E9141FC9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8E0F7-75D7-4F07-9408-490359EC9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67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6A57B-CCC3-4339-9E74-28C2E9141FC9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8E0F7-75D7-4F07-9408-490359EC9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93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2"/>
          <p:cNvSpPr txBox="1">
            <a:spLocks/>
          </p:cNvSpPr>
          <p:nvPr/>
        </p:nvSpPr>
        <p:spPr bwMode="auto">
          <a:xfrm>
            <a:off x="1817177" y="1466007"/>
            <a:ext cx="8761863" cy="4883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GB" sz="3200" kern="0" dirty="0">
              <a:latin typeface="+mn-lt"/>
              <a:cs typeface="Calibri" panose="020F0502020204030204" pitchFamily="34" charset="0"/>
            </a:endParaRPr>
          </a:p>
          <a:p>
            <a:pPr algn="ctr"/>
            <a:endParaRPr lang="en-GB" kern="0" dirty="0">
              <a:latin typeface="+mn-lt"/>
              <a:cs typeface="Calibri" panose="020F0502020204030204" pitchFamily="34" charset="0"/>
            </a:endParaRPr>
          </a:p>
          <a:p>
            <a:pPr algn="ctr"/>
            <a:endParaRPr lang="en-GB" sz="2800" kern="0" dirty="0">
              <a:latin typeface="+mn-lt"/>
              <a:cs typeface="Calibri" panose="020F0502020204030204" pitchFamily="34" charset="0"/>
            </a:endParaRPr>
          </a:p>
          <a:p>
            <a:pPr algn="ctr"/>
            <a:endParaRPr lang="en-GB" kern="0" dirty="0" smtClean="0">
              <a:latin typeface="+mn-lt"/>
              <a:cs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endParaRPr lang="en-GB" sz="1600" kern="0" dirty="0" smtClean="0">
              <a:latin typeface="+mn-lt"/>
              <a:cs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b="1" u="sng" kern="0" dirty="0" smtClean="0">
                <a:solidFill>
                  <a:srgbClr val="0070C0"/>
                </a:solidFill>
                <a:latin typeface="Open Sans"/>
                <a:cs typeface="Calibri" panose="020F0502020204030204" pitchFamily="34" charset="0"/>
              </a:rPr>
              <a:t>3</a:t>
            </a:r>
            <a:r>
              <a:rPr lang="fr-FR" sz="3200" b="1" u="sng" dirty="0">
                <a:solidFill>
                  <a:srgbClr val="0070C0"/>
                </a:solidFill>
                <a:latin typeface="Open Sans"/>
              </a:rPr>
              <a:t>è</a:t>
            </a:r>
            <a:r>
              <a:rPr lang="en-US" sz="3200" b="1" u="sng" kern="0" dirty="0" smtClean="0">
                <a:solidFill>
                  <a:srgbClr val="0070C0"/>
                </a:solidFill>
                <a:latin typeface="Open Sans"/>
                <a:cs typeface="Calibri" panose="020F0502020204030204" pitchFamily="34" charset="0"/>
              </a:rPr>
              <a:t>me R</a:t>
            </a:r>
            <a:r>
              <a:rPr lang="fr-FR" sz="3200" b="1" u="sng" dirty="0">
                <a:solidFill>
                  <a:srgbClr val="0070C0"/>
                </a:solidFill>
                <a:latin typeface="Open Sans"/>
              </a:rPr>
              <a:t>é</a:t>
            </a:r>
            <a:r>
              <a:rPr lang="en-US" sz="3200" b="1" u="sng" kern="0" dirty="0" smtClean="0">
                <a:solidFill>
                  <a:srgbClr val="0070C0"/>
                </a:solidFill>
                <a:latin typeface="Open Sans"/>
                <a:cs typeface="Calibri" panose="020F0502020204030204" pitchFamily="34" charset="0"/>
              </a:rPr>
              <a:t>union en </a:t>
            </a:r>
            <a:r>
              <a:rPr lang="en-US" sz="3200" b="1" u="sng" kern="0" dirty="0" err="1" smtClean="0">
                <a:solidFill>
                  <a:srgbClr val="0070C0"/>
                </a:solidFill>
                <a:latin typeface="Open Sans"/>
                <a:cs typeface="Calibri" panose="020F0502020204030204" pitchFamily="34" charset="0"/>
              </a:rPr>
              <a:t>ligne</a:t>
            </a:r>
            <a:r>
              <a:rPr lang="en-US" sz="3200" b="1" u="sng" kern="0" dirty="0" smtClean="0">
                <a:solidFill>
                  <a:srgbClr val="0070C0"/>
                </a:solidFill>
                <a:latin typeface="Open Sans"/>
                <a:cs typeface="Calibri" panose="020F0502020204030204" pitchFamily="34" charset="0"/>
              </a:rPr>
              <a:t> pour la CdP1</a:t>
            </a:r>
            <a:endParaRPr lang="en-GB" sz="3200" b="1" kern="0" dirty="0">
              <a:solidFill>
                <a:srgbClr val="0070C0"/>
              </a:solidFill>
              <a:latin typeface="Open Sans"/>
              <a:cs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GB" b="1" kern="0" dirty="0" smtClean="0">
                <a:solidFill>
                  <a:schemeClr val="tx1"/>
                </a:solidFill>
                <a:latin typeface="+mn-lt"/>
                <a:cs typeface="Calibri" panose="020F0502020204030204" pitchFamily="34" charset="0"/>
              </a:rPr>
              <a:t>“</a:t>
            </a:r>
            <a:r>
              <a:rPr lang="fr-FR" b="1" dirty="0" smtClean="0">
                <a:solidFill>
                  <a:schemeClr val="tx1"/>
                </a:solidFill>
              </a:rPr>
              <a:t>l’observation </a:t>
            </a:r>
            <a:r>
              <a:rPr lang="fr-FR" b="1" dirty="0">
                <a:solidFill>
                  <a:schemeClr val="tx1"/>
                </a:solidFill>
              </a:rPr>
              <a:t>du marché du travail comme base </a:t>
            </a:r>
            <a:r>
              <a:rPr lang="fr-FR" b="1" dirty="0" smtClean="0">
                <a:solidFill>
                  <a:schemeClr val="tx1"/>
                </a:solidFill>
              </a:rPr>
              <a:t> essentielle </a:t>
            </a:r>
            <a:r>
              <a:rPr lang="fr-FR" b="1" dirty="0">
                <a:solidFill>
                  <a:schemeClr val="tx1"/>
                </a:solidFill>
              </a:rPr>
              <a:t>de services de l’emploi efficaces pour les jeunes</a:t>
            </a:r>
            <a:r>
              <a:rPr lang="en-GB" b="1" kern="0" dirty="0" smtClean="0">
                <a:solidFill>
                  <a:schemeClr val="tx1"/>
                </a:solidFill>
                <a:cs typeface="Calibri" panose="020F0502020204030204" pitchFamily="34" charset="0"/>
              </a:rPr>
              <a:t>”</a:t>
            </a:r>
          </a:p>
          <a:p>
            <a:pPr algn="ctr">
              <a:lnSpc>
                <a:spcPct val="150000"/>
              </a:lnSpc>
            </a:pPr>
            <a:endParaRPr lang="en-GB" kern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GB" b="1" kern="0" dirty="0">
                <a:solidFill>
                  <a:srgbClr val="FF0000"/>
                </a:solidFill>
                <a:cs typeface="Calibri" panose="020F0502020204030204" pitchFamily="34" charset="0"/>
              </a:rPr>
              <a:t>3 </a:t>
            </a:r>
            <a:r>
              <a:rPr lang="en-GB" b="1" kern="0" dirty="0" err="1">
                <a:solidFill>
                  <a:srgbClr val="FF0000"/>
                </a:solidFill>
                <a:cs typeface="Calibri" panose="020F0502020204030204" pitchFamily="34" charset="0"/>
              </a:rPr>
              <a:t>Octobre</a:t>
            </a:r>
            <a:r>
              <a:rPr lang="en-GB" b="1" kern="0" dirty="0">
                <a:solidFill>
                  <a:srgbClr val="FF0000"/>
                </a:solidFill>
                <a:cs typeface="Calibri" panose="020F0502020204030204" pitchFamily="34" charset="0"/>
              </a:rPr>
              <a:t> 2019:  12h00 – </a:t>
            </a:r>
            <a:r>
              <a:rPr lang="en-GB" b="1" kern="0" dirty="0" smtClean="0">
                <a:solidFill>
                  <a:srgbClr val="FF0000"/>
                </a:solidFill>
                <a:cs typeface="Calibri" panose="020F0502020204030204" pitchFamily="34" charset="0"/>
              </a:rPr>
              <a:t>13h45 </a:t>
            </a:r>
            <a:r>
              <a:rPr lang="en-GB" b="1" kern="0" dirty="0">
                <a:solidFill>
                  <a:srgbClr val="FF0000"/>
                </a:solidFill>
                <a:cs typeface="Calibri" panose="020F0502020204030204" pitchFamily="34" charset="0"/>
              </a:rPr>
              <a:t>GMT</a:t>
            </a:r>
          </a:p>
          <a:p>
            <a:pPr algn="ctr">
              <a:lnSpc>
                <a:spcPct val="150000"/>
              </a:lnSpc>
            </a:pPr>
            <a:endParaRPr lang="en-GB" kern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anose="020F050202020403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4" t="31466" r="24633" b="20474"/>
          <a:stretch/>
        </p:blipFill>
        <p:spPr bwMode="auto">
          <a:xfrm>
            <a:off x="3970230" y="1729243"/>
            <a:ext cx="4455759" cy="1701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rafik 7" descr="GIZ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1464"/>
            <a:ext cx="2245995" cy="592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rafik 5" descr="C:\Users\sd\AppData\Local\Microsoft\Windows\INetCache\Content.Word\ELdZ_ml_Office_farbe_en.bmp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8125" y="275104"/>
            <a:ext cx="1417955" cy="790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82815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2167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fr-FR" sz="5400" b="1" dirty="0" smtClean="0">
                <a:solidFill>
                  <a:srgbClr val="0070C0"/>
                </a:solidFill>
                <a:latin typeface="Open Sans"/>
              </a:rPr>
              <a:t>Présentation</a:t>
            </a:r>
            <a:r>
              <a:rPr lang="en-US" sz="5400" b="1" dirty="0" smtClean="0">
                <a:solidFill>
                  <a:srgbClr val="0070C0"/>
                </a:solidFill>
                <a:latin typeface="Open Sans"/>
              </a:rPr>
              <a:t> du </a:t>
            </a:r>
            <a:r>
              <a:rPr lang="fr-FR" sz="5400" b="1" dirty="0" smtClean="0">
                <a:solidFill>
                  <a:srgbClr val="0070C0"/>
                </a:solidFill>
                <a:latin typeface="Open Sans"/>
              </a:rPr>
              <a:t>portail</a:t>
            </a:r>
            <a:r>
              <a:rPr lang="en-US" sz="5400" b="1" dirty="0" smtClean="0">
                <a:solidFill>
                  <a:srgbClr val="0070C0"/>
                </a:solidFill>
                <a:latin typeface="Open Sans"/>
              </a:rPr>
              <a:t> ASPYEE </a:t>
            </a:r>
            <a:endParaRPr lang="en-US" sz="5400" b="1" dirty="0">
              <a:solidFill>
                <a:srgbClr val="0070C0"/>
              </a:solidFill>
              <a:latin typeface="Open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Par </a:t>
            </a:r>
            <a:r>
              <a:rPr lang="en-US" dirty="0" smtClean="0">
                <a:solidFill>
                  <a:srgbClr val="FF0000"/>
                </a:solidFill>
              </a:rPr>
              <a:t>Honor</a:t>
            </a:r>
            <a:r>
              <a:rPr lang="fr-FR" dirty="0" smtClean="0">
                <a:solidFill>
                  <a:srgbClr val="FF0000"/>
                </a:solidFill>
              </a:rPr>
              <a:t>é (GIZ-NEPAD)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Grafik 7" descr="GIZ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69" y="199414"/>
            <a:ext cx="2245995" cy="592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rafik 5" descr="C:\Users\sd\AppData\Local\Microsoft\Windows\INetCache\Content.Word\ELdZ_ml_Office_farbe_en.bmp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400" y="78329"/>
            <a:ext cx="1417955" cy="790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4" t="31466" r="24633" b="20474"/>
          <a:stretch/>
        </p:blipFill>
        <p:spPr bwMode="auto">
          <a:xfrm>
            <a:off x="198924" y="5625294"/>
            <a:ext cx="2445449" cy="933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873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xmlns="" id="{4C9BF355-772E-EF4F-AE2E-A99BDF1FC397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En </a:t>
            </a:r>
            <a:r>
              <a:rPr lang="en-US" b="1" dirty="0" err="1" smtClean="0">
                <a:solidFill>
                  <a:schemeClr val="tx1"/>
                </a:solidFill>
              </a:rPr>
              <a:t>une</a:t>
            </a:r>
            <a:r>
              <a:rPr lang="en-US" b="1" dirty="0" smtClean="0">
                <a:solidFill>
                  <a:schemeClr val="tx1"/>
                </a:solidFill>
              </a:rPr>
              <a:t> phrase, la motivation pour la future participation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FDF4FF7C-8CF9-4547-8940-2805A0B55085}"/>
              </a:ext>
            </a:extLst>
          </p:cNvPr>
          <p:cNvSpPr>
            <a:spLocks noGrp="1"/>
          </p:cNvSpPr>
          <p:nvPr>
            <p:ph type="ctrTitle" sz="quarter"/>
          </p:nvPr>
        </p:nvSpPr>
        <p:spPr>
          <a:xfrm>
            <a:off x="1387200" y="1577026"/>
            <a:ext cx="9379200" cy="11430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0070C0"/>
                </a:solidFill>
              </a:rPr>
              <a:t>Evaluation</a:t>
            </a:r>
            <a:r>
              <a:rPr lang="en-US" sz="6000" b="1" dirty="0" smtClean="0">
                <a:solidFill>
                  <a:schemeClr val="tx1"/>
                </a:solidFill>
              </a:rPr>
              <a:t> </a:t>
            </a:r>
            <a:endParaRPr lang="en-US" sz="6000" b="1" dirty="0"/>
          </a:p>
        </p:txBody>
      </p:sp>
      <p:pic>
        <p:nvPicPr>
          <p:cNvPr id="4" name="Grafik 7" descr="GIZ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69" y="199414"/>
            <a:ext cx="2245995" cy="592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rafik 5" descr="C:\Users\sd\AppData\Local\Microsoft\Windows\INetCache\Content.Word\ELdZ_ml_Office_farbe_en.bmp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400" y="78329"/>
            <a:ext cx="1417955" cy="790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4" t="31466" r="24633" b="20474"/>
          <a:stretch/>
        </p:blipFill>
        <p:spPr bwMode="auto">
          <a:xfrm>
            <a:off x="198924" y="5625294"/>
            <a:ext cx="2445449" cy="933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78854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 sz="quarter"/>
          </p:nvPr>
        </p:nvSpPr>
        <p:spPr>
          <a:xfrm>
            <a:off x="2675236" y="3129799"/>
            <a:ext cx="7034400" cy="1143000"/>
          </a:xfrm>
        </p:spPr>
        <p:txBody>
          <a:bodyPr>
            <a:normAutofit fontScale="90000"/>
          </a:bodyPr>
          <a:lstStyle/>
          <a:p>
            <a:r>
              <a:rPr lang="de-DE" sz="6000" b="1" dirty="0" smtClean="0">
                <a:solidFill>
                  <a:schemeClr val="tx1"/>
                </a:solidFill>
              </a:rPr>
              <a:t>Merci beaucoup </a:t>
            </a:r>
            <a:r>
              <a:rPr lang="fr-FR" sz="6000" b="1" dirty="0" smtClean="0"/>
              <a:t>à </a:t>
            </a:r>
            <a:r>
              <a:rPr lang="de-DE" sz="6000" b="1" dirty="0" smtClean="0">
                <a:solidFill>
                  <a:schemeClr val="tx1"/>
                </a:solidFill>
              </a:rPr>
              <a:t>tous </a:t>
            </a:r>
            <a:endParaRPr lang="de-DE" sz="6000" b="1" dirty="0">
              <a:solidFill>
                <a:schemeClr val="tx1"/>
              </a:solidFill>
            </a:endParaRPr>
          </a:p>
        </p:txBody>
      </p:sp>
      <p:pic>
        <p:nvPicPr>
          <p:cNvPr id="4" name="Grafik 7" descr="GIZ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69" y="199414"/>
            <a:ext cx="2245995" cy="592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rafik 5" descr="C:\Users\sd\AppData\Local\Microsoft\Windows\INetCache\Content.Word\ELdZ_ml_Office_farbe_en.bmp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400" y="78329"/>
            <a:ext cx="1417955" cy="790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4" t="31466" r="24633" b="20474"/>
          <a:stretch/>
        </p:blipFill>
        <p:spPr bwMode="auto">
          <a:xfrm>
            <a:off x="198924" y="5625294"/>
            <a:ext cx="2445449" cy="933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38549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xmlns="" id="{7EA6B838-7875-FA42-9467-F7C50294F2E9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>
          <a:xfrm>
            <a:off x="2564400" y="2396837"/>
            <a:ext cx="7034400" cy="3768436"/>
          </a:xfrm>
        </p:spPr>
        <p:txBody>
          <a:bodyPr>
            <a:normAutofit/>
          </a:bodyPr>
          <a:lstStyle/>
          <a:p>
            <a:pPr algn="l"/>
            <a:endParaRPr lang="en-GB" sz="1400" b="1" dirty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00100" lvl="1" indent="-342900"/>
            <a:r>
              <a:rPr lang="en-GB" sz="20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Enregistrement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reunion pour </a:t>
            </a:r>
            <a:r>
              <a:rPr lang="en-GB" sz="20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l’interet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documentation </a:t>
            </a:r>
          </a:p>
          <a:p>
            <a:pPr marL="800100" lvl="1" indent="-342900"/>
            <a:r>
              <a:rPr lang="en-GB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erification de </a:t>
            </a:r>
            <a:r>
              <a:rPr lang="en-GB" sz="20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votre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camera et microphone</a:t>
            </a:r>
          </a:p>
          <a:p>
            <a:pPr marL="800100" lvl="1" indent="-342900"/>
            <a:r>
              <a:rPr lang="en-GB" sz="2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</a:t>
            </a:r>
            <a:r>
              <a:rPr lang="en-GB" sz="20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artage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</a:t>
            </a:r>
            <a:r>
              <a:rPr lang="en-GB" sz="20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l’ecran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pour les presentations</a:t>
            </a:r>
          </a:p>
          <a:p>
            <a:pPr marL="800100" lvl="1" indent="-342900"/>
            <a:r>
              <a:rPr lang="en-GB" sz="2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</a:t>
            </a:r>
            <a:r>
              <a:rPr lang="en-GB" sz="20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estion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des interventions </a:t>
            </a:r>
          </a:p>
          <a:p>
            <a:pPr marL="1257300" lvl="2" indent="-342900"/>
            <a:r>
              <a:rPr lang="en-US" dirty="0" err="1" smtClean="0"/>
              <a:t>Mettre</a:t>
            </a:r>
            <a:r>
              <a:rPr lang="en-US" dirty="0" smtClean="0"/>
              <a:t> a </a:t>
            </a:r>
            <a:r>
              <a:rPr lang="en-US" dirty="0" err="1" smtClean="0"/>
              <a:t>muet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activer</a:t>
            </a:r>
            <a:r>
              <a:rPr lang="en-US" dirty="0" smtClean="0"/>
              <a:t> le micro</a:t>
            </a:r>
          </a:p>
          <a:p>
            <a:pPr marL="1257300" lvl="2" indent="-342900"/>
            <a:r>
              <a:rPr lang="en-US" dirty="0" err="1" smtClean="0"/>
              <a:t>A</a:t>
            </a:r>
            <a:r>
              <a:rPr lang="en-US" dirty="0" err="1" smtClean="0"/>
              <a:t>ctiver</a:t>
            </a:r>
            <a:r>
              <a:rPr lang="en-US" dirty="0" smtClean="0"/>
              <a:t> et </a:t>
            </a:r>
            <a:r>
              <a:rPr lang="en-US" dirty="0" err="1" smtClean="0"/>
              <a:t>desactiver</a:t>
            </a:r>
            <a:r>
              <a:rPr lang="en-US" dirty="0" smtClean="0"/>
              <a:t> </a:t>
            </a:r>
            <a:r>
              <a:rPr lang="en-US" dirty="0" err="1" smtClean="0"/>
              <a:t>votre</a:t>
            </a:r>
            <a:r>
              <a:rPr lang="en-US" dirty="0" smtClean="0"/>
              <a:t> video</a:t>
            </a:r>
          </a:p>
          <a:p>
            <a:pPr marL="1257300" lvl="2" indent="-342900"/>
            <a:r>
              <a:rPr lang="en-US" dirty="0" err="1" smtClean="0"/>
              <a:t>E</a:t>
            </a:r>
            <a:r>
              <a:rPr lang="en-US" dirty="0" err="1" smtClean="0"/>
              <a:t>nvoyer</a:t>
            </a:r>
            <a:r>
              <a:rPr lang="en-US" dirty="0" smtClean="0"/>
              <a:t> un message </a:t>
            </a:r>
            <a:r>
              <a:rPr lang="en-US" dirty="0" err="1" smtClean="0"/>
              <a:t>ecrit</a:t>
            </a:r>
            <a:r>
              <a:rPr lang="en-US" dirty="0" smtClean="0"/>
              <a:t> a </a:t>
            </a:r>
            <a:r>
              <a:rPr lang="en-US" dirty="0" err="1" smtClean="0"/>
              <a:t>quelqu’un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a tout le monde </a:t>
            </a:r>
            <a:endParaRPr lang="en-GB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00100" lvl="1" indent="-342900"/>
            <a:r>
              <a:rPr lang="en-GB" sz="2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</a:t>
            </a:r>
            <a:r>
              <a:rPr lang="en-GB" sz="20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ersonnes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20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d’appui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 tandem et </a:t>
            </a:r>
            <a:r>
              <a:rPr lang="en-GB" sz="20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giz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point </a:t>
            </a:r>
            <a:r>
              <a:rPr lang="en-GB" sz="20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focaux</a:t>
            </a:r>
            <a:r>
              <a:rPr lang="en-GB" sz="20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endParaRPr lang="en-US" sz="20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F3BC14C1-18C5-3548-93A3-D8D6AAF2FD91}"/>
              </a:ext>
            </a:extLst>
          </p:cNvPr>
          <p:cNvSpPr>
            <a:spLocks noGrp="1"/>
          </p:cNvSpPr>
          <p:nvPr>
            <p:ph type="ctrTitle" sz="quarter"/>
          </p:nvPr>
        </p:nvSpPr>
        <p:spPr>
          <a:xfrm>
            <a:off x="2564400" y="1384126"/>
            <a:ext cx="7034400" cy="1143000"/>
          </a:xfrm>
        </p:spPr>
        <p:txBody>
          <a:bodyPr>
            <a:noAutofit/>
          </a:bodyPr>
          <a:lstStyle/>
          <a:p>
            <a:r>
              <a:rPr lang="fr-FR" sz="4000" b="1" dirty="0">
                <a:solidFill>
                  <a:srgbClr val="0070C0"/>
                </a:solidFill>
                <a:latin typeface="Open Sans"/>
              </a:rPr>
              <a:t>Quelques "règles" pour </a:t>
            </a:r>
            <a:r>
              <a:rPr lang="fr-FR" sz="4000" b="1" dirty="0" smtClean="0">
                <a:solidFill>
                  <a:srgbClr val="0070C0"/>
                </a:solidFill>
                <a:latin typeface="Open Sans"/>
              </a:rPr>
              <a:t>la </a:t>
            </a:r>
            <a:r>
              <a:rPr lang="fr-FR" sz="4000" b="1" dirty="0" err="1" smtClean="0">
                <a:solidFill>
                  <a:srgbClr val="0070C0"/>
                </a:solidFill>
                <a:latin typeface="Open Sans"/>
              </a:rPr>
              <a:t>reussite</a:t>
            </a:r>
            <a:r>
              <a:rPr lang="fr-FR" sz="4000" b="1" dirty="0" smtClean="0">
                <a:solidFill>
                  <a:srgbClr val="0070C0"/>
                </a:solidFill>
                <a:latin typeface="Open Sans"/>
              </a:rPr>
              <a:t> de notre </a:t>
            </a:r>
            <a:r>
              <a:rPr lang="fr-FR" sz="4000" b="1" dirty="0" err="1" smtClean="0">
                <a:solidFill>
                  <a:srgbClr val="0070C0"/>
                </a:solidFill>
                <a:latin typeface="Open Sans"/>
              </a:rPr>
              <a:t>reunion</a:t>
            </a:r>
            <a:r>
              <a:rPr lang="fr-FR" sz="4000" b="1" dirty="0" smtClean="0">
                <a:solidFill>
                  <a:srgbClr val="0070C0"/>
                </a:solidFill>
                <a:latin typeface="Open Sans"/>
              </a:rPr>
              <a:t> </a:t>
            </a:r>
            <a:r>
              <a:rPr lang="fr-FR" sz="4000" b="1" dirty="0">
                <a:solidFill>
                  <a:srgbClr val="0070C0"/>
                </a:solidFill>
                <a:latin typeface="Open Sans"/>
              </a:rPr>
              <a:t>:</a:t>
            </a:r>
            <a:endParaRPr lang="fr-FR" sz="4000" b="1" dirty="0">
              <a:solidFill>
                <a:srgbClr val="0070C0"/>
              </a:solidFill>
              <a:latin typeface="Open Sans"/>
            </a:endParaRPr>
          </a:p>
        </p:txBody>
      </p:sp>
      <p:pic>
        <p:nvPicPr>
          <p:cNvPr id="4" name="Grafik 7" descr="GIZ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1464"/>
            <a:ext cx="2245995" cy="592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rafik 5" descr="C:\Users\sd\AppData\Local\Microsoft\Windows\INetCache\Content.Word\ELdZ_ml_Office_farbe_en.bmp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8125" y="275104"/>
            <a:ext cx="1417955" cy="790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4" t="31466" r="24633" b="20474"/>
          <a:stretch/>
        </p:blipFill>
        <p:spPr bwMode="auto">
          <a:xfrm>
            <a:off x="573024" y="5556738"/>
            <a:ext cx="1832193" cy="699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69211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xmlns="" id="{3A9FBE68-F53B-8F4B-B5B3-A9783667C90C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>
          <a:xfrm>
            <a:off x="1532586" y="1493950"/>
            <a:ext cx="8066214" cy="4855336"/>
          </a:xfrm>
        </p:spPr>
        <p:txBody>
          <a:bodyPr>
            <a:normAutofit lnSpcReduction="10000"/>
          </a:bodyPr>
          <a:lstStyle/>
          <a:p>
            <a:pPr algn="l"/>
            <a:endParaRPr lang="en-GB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28600" indent="-228600" algn="l">
              <a:buFont typeface="+mj-lt"/>
              <a:buAutoNum type="arabicPeriod"/>
            </a:pPr>
            <a:r>
              <a:rPr lang="fr-FR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Introduction et rappel des résultats de Turin (10 </a:t>
            </a:r>
            <a:r>
              <a:rPr lang="fr-FR" sz="22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mins</a:t>
            </a:r>
            <a:r>
              <a:rPr lang="fr-FR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  <a:p>
            <a:pPr marL="800100" lvl="1" indent="-342900"/>
            <a:r>
              <a:rPr lang="fr-FR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Bienvenue   </a:t>
            </a:r>
            <a:endParaRPr lang="fr-FR" sz="2200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00100" lvl="1" indent="-342900"/>
            <a:r>
              <a:rPr lang="fr-FR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Résultats </a:t>
            </a:r>
            <a:r>
              <a:rPr lang="fr-FR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 Turin </a:t>
            </a:r>
          </a:p>
          <a:p>
            <a:pPr marL="228600" indent="-228600" algn="l">
              <a:buFont typeface="+mj-lt"/>
              <a:buAutoNum type="arabicPeriod"/>
            </a:pPr>
            <a:r>
              <a:rPr lang="fr-FR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Présentation du plan d’action (10 </a:t>
            </a:r>
            <a:r>
              <a:rPr lang="fr-FR" sz="22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mins</a:t>
            </a:r>
            <a:r>
              <a:rPr lang="fr-FR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  <a:p>
            <a:pPr marL="228600" indent="-228600" algn="l">
              <a:buFont typeface="+mj-lt"/>
              <a:buAutoNum type="arabicPeriod"/>
            </a:pPr>
            <a:r>
              <a:rPr lang="fr-FR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Echanges sur le plan d’action et validation </a:t>
            </a:r>
            <a:r>
              <a:rPr lang="fr-FR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(40 </a:t>
            </a:r>
            <a:r>
              <a:rPr lang="fr-FR" sz="22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mins</a:t>
            </a:r>
            <a:r>
              <a:rPr lang="fr-FR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  <a:p>
            <a:pPr marL="228600" indent="-228600" algn="l">
              <a:buFont typeface="+mj-lt"/>
              <a:buAutoNum type="arabicPeriod"/>
            </a:pPr>
            <a:r>
              <a:rPr lang="fr-FR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Prochaines étapes (20 </a:t>
            </a:r>
            <a:r>
              <a:rPr lang="fr-FR" sz="22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mins</a:t>
            </a:r>
            <a:r>
              <a:rPr lang="fr-FR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  <a:p>
            <a:pPr marL="971550" lvl="1" indent="-285750"/>
            <a:r>
              <a:rPr lang="fr-FR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Date de la réunion suivantes</a:t>
            </a:r>
          </a:p>
          <a:p>
            <a:pPr marL="971550" lvl="1" indent="-285750"/>
            <a:r>
              <a:rPr lang="fr-FR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Voyage d’</a:t>
            </a:r>
            <a:r>
              <a:rPr lang="fr-FR" sz="22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etude</a:t>
            </a:r>
            <a:r>
              <a:rPr lang="fr-FR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228600" indent="-228600" algn="l">
              <a:buFont typeface="+mj-lt"/>
              <a:buAutoNum type="arabicPeriod"/>
            </a:pPr>
            <a:r>
              <a:rPr lang="fr-FR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Présentation du ASPYEE </a:t>
            </a:r>
            <a:r>
              <a:rPr lang="fr-FR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(20 </a:t>
            </a:r>
            <a:r>
              <a:rPr lang="fr-FR" sz="22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mins</a:t>
            </a:r>
            <a:r>
              <a:rPr lang="fr-FR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  <a:p>
            <a:pPr marL="228600" indent="-228600" algn="l">
              <a:buFont typeface="+mj-lt"/>
              <a:buAutoNum type="arabicPeriod"/>
            </a:pPr>
            <a:r>
              <a:rPr lang="fr-FR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Clôture  &amp; évaluation de la réunion (5 </a:t>
            </a:r>
            <a:r>
              <a:rPr lang="fr-FR" sz="2200" dirty="0" err="1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mins</a:t>
            </a:r>
            <a:r>
              <a:rPr lang="fr-FR" sz="2200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  <a:p>
            <a:r>
              <a:rPr lang="en-GB" sz="2600" b="1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GB" dirty="0" smtClean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en-GB" dirty="0" smtClean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17688CA5-6E6B-7D47-900D-70DE5AA14678}"/>
              </a:ext>
            </a:extLst>
          </p:cNvPr>
          <p:cNvSpPr>
            <a:spLocks noGrp="1"/>
          </p:cNvSpPr>
          <p:nvPr>
            <p:ph type="ctrTitle" sz="quarter"/>
          </p:nvPr>
        </p:nvSpPr>
        <p:spPr>
          <a:xfrm>
            <a:off x="2564400" y="493533"/>
            <a:ext cx="7034400" cy="791038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70C0"/>
                </a:solidFill>
              </a:rPr>
              <a:t>AGENDA</a:t>
            </a:r>
          </a:p>
        </p:txBody>
      </p:sp>
      <p:pic>
        <p:nvPicPr>
          <p:cNvPr id="4" name="Grafik 7" descr="GIZ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1464"/>
            <a:ext cx="2245995" cy="592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rafik 5" descr="C:\Users\sd\AppData\Local\Microsoft\Windows\INetCache\Content.Word\ELdZ_ml_Office_farbe_en.bmp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8125" y="275104"/>
            <a:ext cx="1417955" cy="790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4" t="31466" r="24633" b="20474"/>
          <a:stretch/>
        </p:blipFill>
        <p:spPr bwMode="auto">
          <a:xfrm>
            <a:off x="279949" y="5697414"/>
            <a:ext cx="1832193" cy="699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3867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xmlns="" id="{A41AC114-162D-0D4D-B683-683AE7F900C9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>
          <a:xfrm>
            <a:off x="721217" y="1400537"/>
            <a:ext cx="10921284" cy="5051778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rgbClr val="0070C0"/>
                </a:solidFill>
              </a:rPr>
              <a:t>Rappel </a:t>
            </a:r>
            <a:r>
              <a:rPr lang="en-US" b="1" u="sng" dirty="0" smtClean="0">
                <a:solidFill>
                  <a:srgbClr val="0070C0"/>
                </a:solidFill>
              </a:rPr>
              <a:t>des </a:t>
            </a:r>
            <a:r>
              <a:rPr lang="fr-FR" b="1" u="sng" dirty="0" smtClean="0">
                <a:solidFill>
                  <a:srgbClr val="0070C0"/>
                </a:solidFill>
              </a:rPr>
              <a:t>résultats</a:t>
            </a:r>
            <a:r>
              <a:rPr lang="en-US" b="1" u="sng" dirty="0" smtClean="0">
                <a:solidFill>
                  <a:srgbClr val="0070C0"/>
                </a:solidFill>
              </a:rPr>
              <a:t> de </a:t>
            </a:r>
            <a:r>
              <a:rPr lang="en-US" b="1" u="sng" dirty="0" smtClean="0">
                <a:solidFill>
                  <a:srgbClr val="0070C0"/>
                </a:solidFill>
              </a:rPr>
              <a:t>Turin</a:t>
            </a:r>
          </a:p>
          <a:p>
            <a:endParaRPr lang="en-US" b="1" u="sng" dirty="0" smtClean="0">
              <a:solidFill>
                <a:srgbClr val="0070C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86CF573D-9180-584E-A287-2D7BFF0CBD60}"/>
              </a:ext>
            </a:extLst>
          </p:cNvPr>
          <p:cNvSpPr>
            <a:spLocks noGrp="1"/>
          </p:cNvSpPr>
          <p:nvPr>
            <p:ph type="ctrTitle" sz="quarter"/>
          </p:nvPr>
        </p:nvSpPr>
        <p:spPr>
          <a:xfrm>
            <a:off x="1387200" y="296215"/>
            <a:ext cx="9379200" cy="124925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BIENVENUE</a:t>
            </a:r>
            <a:br>
              <a:rPr lang="en-US" sz="3200" b="1" dirty="0" smtClean="0">
                <a:solidFill>
                  <a:srgbClr val="0070C0"/>
                </a:solidFill>
              </a:rPr>
            </a:br>
            <a:r>
              <a:rPr lang="en-US" sz="3200" b="1" dirty="0" smtClean="0">
                <a:solidFill>
                  <a:srgbClr val="0070C0"/>
                </a:solidFill>
              </a:rPr>
              <a:t> “</a:t>
            </a:r>
            <a:r>
              <a:rPr lang="en-US" sz="3200" b="1" dirty="0" err="1" smtClean="0">
                <a:solidFill>
                  <a:srgbClr val="FF0000"/>
                </a:solidFill>
              </a:rPr>
              <a:t>tous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les </a:t>
            </a:r>
            <a:r>
              <a:rPr lang="en-US" sz="3200" b="1" dirty="0" err="1" smtClean="0">
                <a:solidFill>
                  <a:srgbClr val="FF0000"/>
                </a:solidFill>
              </a:rPr>
              <a:t>membres</a:t>
            </a:r>
            <a:r>
              <a:rPr lang="en-US" sz="3200" b="1" dirty="0" smtClean="0">
                <a:solidFill>
                  <a:srgbClr val="FF0000"/>
                </a:solidFill>
              </a:rPr>
              <a:t>”</a:t>
            </a:r>
            <a:r>
              <a:rPr lang="en-US" sz="3200" dirty="0">
                <a:solidFill>
                  <a:srgbClr val="FF0000"/>
                </a:solidFill>
              </a:rPr>
              <a:t/>
            </a:r>
            <a:br>
              <a:rPr lang="en-US" sz="3200" dirty="0">
                <a:solidFill>
                  <a:srgbClr val="FF0000"/>
                </a:solidFill>
              </a:rPr>
            </a:br>
            <a:endParaRPr lang="en-US" sz="3200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default.LAPTOP-28G6SK8J\Pictures\pic action pl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8" y="2128307"/>
            <a:ext cx="11679237" cy="406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afik 7" descr="GIZ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1464"/>
            <a:ext cx="2245995" cy="592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rafik 5" descr="C:\Users\sd\AppData\Local\Microsoft\Windows\INetCache\Content.Word\ELdZ_ml_Office_farbe_en.bmp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8125" y="275104"/>
            <a:ext cx="1417955" cy="790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4" t="31466" r="24633" b="20474"/>
          <a:stretch/>
        </p:blipFill>
        <p:spPr bwMode="auto">
          <a:xfrm>
            <a:off x="222074" y="6148839"/>
            <a:ext cx="1832193" cy="699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09255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1978" y="143745"/>
            <a:ext cx="10161430" cy="69215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rgbClr val="0070C0"/>
                </a:solidFill>
              </a:rPr>
              <a:t>Plan </a:t>
            </a:r>
            <a:r>
              <a:rPr lang="en-US" sz="5400" b="1" dirty="0" err="1" smtClean="0">
                <a:solidFill>
                  <a:srgbClr val="0070C0"/>
                </a:solidFill>
              </a:rPr>
              <a:t>d’action</a:t>
            </a:r>
            <a:r>
              <a:rPr lang="en-US" sz="5400" b="1" dirty="0" smtClean="0">
                <a:solidFill>
                  <a:srgbClr val="0070C0"/>
                </a:solidFill>
              </a:rPr>
              <a:t> </a:t>
            </a:r>
            <a:r>
              <a:rPr lang="en-US" sz="5400" b="1" dirty="0" smtClean="0">
                <a:solidFill>
                  <a:srgbClr val="0070C0"/>
                </a:solidFill>
              </a:rPr>
              <a:t>Conjoint  </a:t>
            </a:r>
            <a:r>
              <a:rPr lang="en-US" sz="5400" b="1" dirty="0" err="1" smtClean="0">
                <a:solidFill>
                  <a:srgbClr val="0070C0"/>
                </a:solidFill>
              </a:rPr>
              <a:t>CdP</a:t>
            </a:r>
            <a:r>
              <a:rPr lang="en-US" sz="5400" b="1" dirty="0" smtClean="0">
                <a:solidFill>
                  <a:srgbClr val="0070C0"/>
                </a:solidFill>
              </a:rPr>
              <a:t> 1 FR/ENG</a:t>
            </a:r>
            <a:endParaRPr lang="en-US" sz="54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630934" y="6381751"/>
            <a:ext cx="504627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BF304C2-E370-4D1A-8F81-84060912288A}" type="slidenum">
              <a:rPr lang="en-US" altLang="de-DE" smtClean="0"/>
              <a:pPr>
                <a:defRPr/>
              </a:pPr>
              <a:t>5</a:t>
            </a:fld>
            <a:endParaRPr lang="en-US" altLang="de-DE" dirty="0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" name="Grafik 7" descr="C:\denkmodell\Pr\GIZ\bonn\YouMatch\18-669-GIZ-YouMatch-CoPs\Icons und Logos\YouMatch_log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1" y="6165305"/>
            <a:ext cx="1151483" cy="54133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49" name="Picture 1" descr="C:\Users\default.LAPTOP-28G6SK8J\Pictures\Bloc 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75" y="949124"/>
            <a:ext cx="11988852" cy="5216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175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7" descr="GIZ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69" y="199414"/>
            <a:ext cx="2245995" cy="592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rafik 5" descr="C:\Users\sd\AppData\Local\Microsoft\Windows\INetCache\Content.Word\ELdZ_ml_Office_farbe_en.bmp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1125" y="66754"/>
            <a:ext cx="1417955" cy="7905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171978" y="849820"/>
            <a:ext cx="10161430" cy="69215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rgbClr val="0070C0"/>
                </a:solidFill>
              </a:rPr>
              <a:t>(Suite) du Plan </a:t>
            </a:r>
            <a:r>
              <a:rPr lang="en-US" sz="5400" b="1" dirty="0" err="1" smtClean="0">
                <a:solidFill>
                  <a:srgbClr val="0070C0"/>
                </a:solidFill>
              </a:rPr>
              <a:t>d’action</a:t>
            </a:r>
            <a:r>
              <a:rPr lang="en-US" sz="5400" b="1" dirty="0" smtClean="0">
                <a:solidFill>
                  <a:srgbClr val="0070C0"/>
                </a:solidFill>
              </a:rPr>
              <a:t> </a:t>
            </a:r>
            <a:r>
              <a:rPr lang="en-US" sz="5400" b="1" dirty="0" smtClean="0">
                <a:solidFill>
                  <a:srgbClr val="0070C0"/>
                </a:solidFill>
              </a:rPr>
              <a:t>Conjoint</a:t>
            </a:r>
            <a:endParaRPr lang="en-US" sz="5400" b="1" dirty="0">
              <a:solidFill>
                <a:srgbClr val="0070C0"/>
              </a:solidFill>
            </a:endParaRPr>
          </a:p>
        </p:txBody>
      </p:sp>
      <p:pic>
        <p:nvPicPr>
          <p:cNvPr id="3074" name="Picture 2" descr="C:\Users\default.LAPTOP-28G6SK8J\Pictures\suite du plan d'acti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12" y="1843088"/>
            <a:ext cx="12038745" cy="4152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4" t="31466" r="24633" b="20474"/>
          <a:stretch/>
        </p:blipFill>
        <p:spPr bwMode="auto">
          <a:xfrm>
            <a:off x="129474" y="6114114"/>
            <a:ext cx="1832193" cy="699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424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efault.LAPTOP-28G6SK8J\Pictures\Bloc 3 du plan d'ac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90" y="1921397"/>
            <a:ext cx="11770710" cy="3391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afik 7" descr="GIZ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69" y="199414"/>
            <a:ext cx="2245995" cy="592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rafik 5" descr="C:\Users\sd\AppData\Local\Microsoft\Windows\INetCache\Content.Word\ELdZ_ml_Office_farbe_en.bmp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1125" y="66754"/>
            <a:ext cx="1417955" cy="7905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171978" y="942420"/>
            <a:ext cx="10161430" cy="69215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rgbClr val="0070C0"/>
                </a:solidFill>
              </a:rPr>
              <a:t>(Suite) du Plan </a:t>
            </a:r>
            <a:r>
              <a:rPr lang="en-US" sz="5400" b="1" dirty="0" err="1" smtClean="0">
                <a:solidFill>
                  <a:srgbClr val="0070C0"/>
                </a:solidFill>
              </a:rPr>
              <a:t>d’action</a:t>
            </a:r>
            <a:r>
              <a:rPr lang="en-US" sz="5400" b="1" dirty="0" smtClean="0">
                <a:solidFill>
                  <a:srgbClr val="0070C0"/>
                </a:solidFill>
              </a:rPr>
              <a:t> </a:t>
            </a:r>
            <a:r>
              <a:rPr lang="en-US" sz="5400" b="1" dirty="0" smtClean="0">
                <a:solidFill>
                  <a:srgbClr val="0070C0"/>
                </a:solidFill>
              </a:rPr>
              <a:t>Conjoint</a:t>
            </a:r>
            <a:endParaRPr lang="en-US" sz="5400" b="1" dirty="0">
              <a:solidFill>
                <a:srgbClr val="0070C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4" t="31466" r="24633" b="20474"/>
          <a:stretch/>
        </p:blipFill>
        <p:spPr bwMode="auto">
          <a:xfrm>
            <a:off x="198924" y="6009939"/>
            <a:ext cx="1832193" cy="699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52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142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err="1" smtClean="0">
                <a:solidFill>
                  <a:srgbClr val="0070C0"/>
                </a:solidFill>
              </a:rPr>
              <a:t>Echanges</a:t>
            </a:r>
            <a:r>
              <a:rPr lang="en-US" sz="4800" b="1" dirty="0" smtClean="0">
                <a:solidFill>
                  <a:srgbClr val="0070C0"/>
                </a:solidFill>
              </a:rPr>
              <a:t> et validation du plan </a:t>
            </a:r>
            <a:r>
              <a:rPr lang="en-US" sz="4800" b="1" dirty="0" err="1" smtClean="0">
                <a:solidFill>
                  <a:srgbClr val="0070C0"/>
                </a:solidFill>
              </a:rPr>
              <a:t>d’action</a:t>
            </a:r>
            <a:r>
              <a:rPr lang="en-US" sz="4800" b="1" dirty="0" smtClean="0">
                <a:solidFill>
                  <a:srgbClr val="0070C0"/>
                </a:solidFill>
              </a:rPr>
              <a:t> </a:t>
            </a:r>
            <a:endParaRPr lang="en-US" sz="48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067291"/>
            <a:ext cx="10515600" cy="3109671"/>
          </a:xfrm>
        </p:spPr>
        <p:txBody>
          <a:bodyPr/>
          <a:lstStyle/>
          <a:p>
            <a:pPr algn="ctr"/>
            <a:r>
              <a:rPr lang="en-US" dirty="0" err="1" smtClean="0"/>
              <a:t>Collecter</a:t>
            </a:r>
            <a:r>
              <a:rPr lang="en-US" dirty="0" smtClean="0"/>
              <a:t> les </a:t>
            </a:r>
            <a:r>
              <a:rPr lang="fr-FR" dirty="0" smtClean="0"/>
              <a:t>idées</a:t>
            </a:r>
            <a:r>
              <a:rPr lang="en-US" dirty="0" smtClean="0"/>
              <a:t> et observations de </a:t>
            </a:r>
            <a:r>
              <a:rPr lang="en-US" dirty="0" err="1" smtClean="0"/>
              <a:t>tous</a:t>
            </a:r>
            <a:r>
              <a:rPr lang="en-US" dirty="0" smtClean="0"/>
              <a:t> les </a:t>
            </a:r>
            <a:r>
              <a:rPr lang="en-US" dirty="0" err="1" smtClean="0"/>
              <a:t>membres</a:t>
            </a: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algn="ctr"/>
            <a:r>
              <a:rPr lang="en-US" dirty="0" smtClean="0"/>
              <a:t>Validation du plan </a:t>
            </a:r>
            <a:r>
              <a:rPr lang="en-US" dirty="0" err="1" smtClean="0"/>
              <a:t>d’action</a:t>
            </a: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4" name="Grafik 7" descr="GIZ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69" y="199414"/>
            <a:ext cx="2245995" cy="592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rafik 5" descr="C:\Users\sd\AppData\Local\Microsoft\Windows\INetCache\Content.Word\ELdZ_ml_Office_farbe_en.bmp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1125" y="66754"/>
            <a:ext cx="1417955" cy="790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4" t="31466" r="24633" b="20474"/>
          <a:stretch/>
        </p:blipFill>
        <p:spPr bwMode="auto">
          <a:xfrm>
            <a:off x="198924" y="5963639"/>
            <a:ext cx="1832193" cy="699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135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xmlns="" id="{4DDA6371-F8BB-AC4A-8C16-A976B5989874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>
          <a:xfrm>
            <a:off x="2564400" y="2743865"/>
            <a:ext cx="7034400" cy="3734288"/>
          </a:xfrm>
        </p:spPr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ü"/>
            </a:pPr>
            <a:r>
              <a:rPr lang="fr-FR" dirty="0" smtClean="0"/>
              <a:t>Date de notre prochaine réunion virtuelle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fr-FR" dirty="0" smtClean="0"/>
              <a:t>Sujet</a:t>
            </a:r>
            <a:r>
              <a:rPr lang="fr-FR" dirty="0" smtClean="0">
                <a:solidFill>
                  <a:schemeClr val="tx1"/>
                </a:solidFill>
              </a:rPr>
              <a:t> de la prochaine réunion virtuelle</a:t>
            </a:r>
          </a:p>
          <a:p>
            <a:pPr marL="457200" indent="-457200" algn="l">
              <a:buFont typeface="Wingdings" pitchFamily="2" charset="2"/>
              <a:buChar char="ü"/>
            </a:pPr>
            <a:r>
              <a:rPr lang="fr-FR" dirty="0" smtClean="0"/>
              <a:t>Voyage d’</a:t>
            </a:r>
            <a:r>
              <a:rPr lang="fr-FR" dirty="0"/>
              <a:t> é</a:t>
            </a:r>
            <a:r>
              <a:rPr lang="fr-FR" dirty="0" smtClean="0"/>
              <a:t>tudes</a:t>
            </a:r>
            <a:endParaRPr lang="fr-FR" dirty="0" smtClean="0">
              <a:solidFill>
                <a:schemeClr val="tx1"/>
              </a:solidFill>
            </a:endParaRPr>
          </a:p>
          <a:p>
            <a:pPr marL="457200" indent="-457200" algn="l">
              <a:buFont typeface="Wingdings" pitchFamily="2" charset="2"/>
              <a:buChar char="ü"/>
            </a:pPr>
            <a:r>
              <a:rPr lang="fr-FR" dirty="0" smtClean="0">
                <a:solidFill>
                  <a:schemeClr val="tx1"/>
                </a:solidFill>
              </a:rPr>
              <a:t>Questions et observations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A40ED324-6F13-1F4F-9144-AEA4586301DA}"/>
              </a:ext>
            </a:extLst>
          </p:cNvPr>
          <p:cNvSpPr>
            <a:spLocks noGrp="1"/>
          </p:cNvSpPr>
          <p:nvPr>
            <p:ph type="ctrTitle" sz="quarter"/>
          </p:nvPr>
        </p:nvSpPr>
        <p:spPr>
          <a:xfrm>
            <a:off x="1387200" y="1239484"/>
            <a:ext cx="9379200" cy="953037"/>
          </a:xfrm>
        </p:spPr>
        <p:txBody>
          <a:bodyPr>
            <a:normAutofit/>
          </a:bodyPr>
          <a:lstStyle/>
          <a:p>
            <a:r>
              <a:rPr lang="en-US" sz="5400" b="1" dirty="0" err="1" smtClean="0">
                <a:solidFill>
                  <a:srgbClr val="0070C0"/>
                </a:solidFill>
              </a:rPr>
              <a:t>Prochaines</a:t>
            </a:r>
            <a:r>
              <a:rPr lang="en-US" sz="5400" b="1" dirty="0" smtClean="0">
                <a:solidFill>
                  <a:srgbClr val="0070C0"/>
                </a:solidFill>
              </a:rPr>
              <a:t> </a:t>
            </a:r>
            <a:r>
              <a:rPr lang="fr-FR" sz="5400" b="1" dirty="0" smtClean="0">
                <a:solidFill>
                  <a:srgbClr val="0070C0"/>
                </a:solidFill>
              </a:rPr>
              <a:t>étapes</a:t>
            </a:r>
            <a:r>
              <a:rPr lang="en-US" sz="5400" b="1" dirty="0" smtClean="0">
                <a:solidFill>
                  <a:srgbClr val="0070C0"/>
                </a:solidFill>
              </a:rPr>
              <a:t> </a:t>
            </a:r>
            <a:endParaRPr lang="en-US" sz="5400" b="1" dirty="0">
              <a:solidFill>
                <a:srgbClr val="0070C0"/>
              </a:solidFill>
            </a:endParaRPr>
          </a:p>
        </p:txBody>
      </p:sp>
      <p:pic>
        <p:nvPicPr>
          <p:cNvPr id="4" name="Grafik 7" descr="GIZ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69" y="199414"/>
            <a:ext cx="2245995" cy="5924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rafik 5" descr="C:\Users\sd\AppData\Local\Microsoft\Windows\INetCache\Content.Word\ELdZ_ml_Office_farbe_en.bmp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400" y="78329"/>
            <a:ext cx="1417955" cy="790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4" t="31466" r="24633" b="20474"/>
          <a:stretch/>
        </p:blipFill>
        <p:spPr bwMode="auto">
          <a:xfrm>
            <a:off x="198924" y="5729469"/>
            <a:ext cx="2445449" cy="933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41322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262</Words>
  <Application>Microsoft Office PowerPoint</Application>
  <PresentationFormat>Custom</PresentationFormat>
  <Paragraphs>56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Quelques "règles" pour la reussite de notre reunion :</vt:lpstr>
      <vt:lpstr>AGENDA</vt:lpstr>
      <vt:lpstr>BIENVENUE  “tous les membres” </vt:lpstr>
      <vt:lpstr>Plan d’action Conjoint  CdP 1 FR/ENG</vt:lpstr>
      <vt:lpstr>(Suite) du Plan d’action Conjoint</vt:lpstr>
      <vt:lpstr>(Suite) du Plan d’action Conjoint</vt:lpstr>
      <vt:lpstr>Echanges et validation du plan d’action </vt:lpstr>
      <vt:lpstr>Prochaines étapes </vt:lpstr>
      <vt:lpstr>Présentation du portail ASPYEE </vt:lpstr>
      <vt:lpstr>Evaluation </vt:lpstr>
      <vt:lpstr>Merci beaucoup à tous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Jado</cp:lastModifiedBy>
  <cp:revision>30</cp:revision>
  <cp:lastPrinted>2019-09-30T06:58:53Z</cp:lastPrinted>
  <dcterms:created xsi:type="dcterms:W3CDTF">2019-09-28T06:38:51Z</dcterms:created>
  <dcterms:modified xsi:type="dcterms:W3CDTF">2019-10-02T17:17:04Z</dcterms:modified>
</cp:coreProperties>
</file>