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1" r:id="rId3"/>
    <p:sldId id="300" r:id="rId4"/>
    <p:sldId id="289" r:id="rId5"/>
    <p:sldId id="288" r:id="rId6"/>
    <p:sldId id="279" r:id="rId7"/>
    <p:sldId id="280" r:id="rId8"/>
    <p:sldId id="281" r:id="rId9"/>
    <p:sldId id="270" r:id="rId10"/>
    <p:sldId id="296" r:id="rId11"/>
    <p:sldId id="297" r:id="rId12"/>
    <p:sldId id="298" r:id="rId13"/>
    <p:sldId id="299"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56" autoAdjust="0"/>
    <p:restoredTop sz="93267"/>
  </p:normalViewPr>
  <p:slideViewPr>
    <p:cSldViewPr>
      <p:cViewPr varScale="1">
        <p:scale>
          <a:sx n="83" d="100"/>
          <a:sy n="83" d="100"/>
        </p:scale>
        <p:origin x="893"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8CD05-421D-45D2-8204-DCC2FC3A04B1}" type="datetimeFigureOut">
              <a:rPr lang="en-ZA" smtClean="0"/>
              <a:t>2018/09/11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C6770-0A49-4BB3-A513-044036E7EBE4}" type="slidenum">
              <a:rPr lang="en-ZA" smtClean="0"/>
              <a:t>‹#›</a:t>
            </a:fld>
            <a:endParaRPr lang="en-ZA"/>
          </a:p>
        </p:txBody>
      </p:sp>
    </p:spTree>
    <p:extLst>
      <p:ext uri="{BB962C8B-B14F-4D97-AF65-F5344CB8AC3E}">
        <p14:creationId xmlns:p14="http://schemas.microsoft.com/office/powerpoint/2010/main" val="92021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accompanying paper</a:t>
            </a:r>
          </a:p>
        </p:txBody>
      </p:sp>
      <p:sp>
        <p:nvSpPr>
          <p:cNvPr id="4" name="Slide Number Placeholder 3"/>
          <p:cNvSpPr>
            <a:spLocks noGrp="1"/>
          </p:cNvSpPr>
          <p:nvPr>
            <p:ph type="sldNum" sz="quarter" idx="10"/>
          </p:nvPr>
        </p:nvSpPr>
        <p:spPr/>
        <p:txBody>
          <a:bodyPr/>
          <a:lstStyle/>
          <a:p>
            <a:fld id="{73524A38-3CEE-D742-8173-20AA2E753F07}" type="slidenum">
              <a:rPr lang="en-US" smtClean="0"/>
              <a:t>5</a:t>
            </a:fld>
            <a:endParaRPr lang="en-US"/>
          </a:p>
        </p:txBody>
      </p:sp>
    </p:spTree>
    <p:extLst>
      <p:ext uri="{BB962C8B-B14F-4D97-AF65-F5344CB8AC3E}">
        <p14:creationId xmlns:p14="http://schemas.microsoft.com/office/powerpoint/2010/main" val="379065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column represents a different policy domain such as nutrition, health, agriculture and education. Each begins at a higher level reflecting a broader policy followed by a strategy that may be “translated” into sub-regional plans.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Based on our analysis, it stands to reason that there has been important coherence through each of the major domains pertaining to nutrition. This, in turn, has converged into the multi-sectoral district plans that give substance to the MCDP.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clearly deliberate and methodical action across different domains of policy as sectors come under review and their strategies revised.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process is far from finished,</a:t>
            </a:r>
            <a:r>
              <a:rPr lang="en-US" sz="1200" kern="1200" baseline="0" dirty="0">
                <a:solidFill>
                  <a:schemeClr val="tx1"/>
                </a:solidFill>
                <a:effectLst/>
                <a:latin typeface="+mn-lt"/>
                <a:ea typeface="+mn-ea"/>
                <a:cs typeface="+mn-cs"/>
              </a:rPr>
              <a:t> but the language of nutrition is being incorporated into other sectoral policy.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32FBCC0-4566-4938-B411-80E05E5E1076}" type="slidenum">
              <a:rPr lang="en-US" smtClean="0"/>
              <a:t>6</a:t>
            </a:fld>
            <a:endParaRPr lang="en-US"/>
          </a:p>
        </p:txBody>
      </p:sp>
    </p:spTree>
    <p:extLst>
      <p:ext uri="{BB962C8B-B14F-4D97-AF65-F5344CB8AC3E}">
        <p14:creationId xmlns:p14="http://schemas.microsoft.com/office/powerpoint/2010/main" val="39866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diagrams show the ‘collaboration’ links from the local </a:t>
            </a:r>
            <a:r>
              <a:rPr lang="en-US" sz="1200" kern="1200" dirty="0" err="1">
                <a:solidFill>
                  <a:schemeClr val="tx1"/>
                </a:solidFill>
                <a:effectLst/>
                <a:latin typeface="+mn-lt"/>
                <a:ea typeface="+mn-ea"/>
                <a:cs typeface="+mn-cs"/>
              </a:rPr>
              <a:t>NetMaps</a:t>
            </a:r>
            <a:r>
              <a:rPr lang="en-US" sz="1200" kern="1200" dirty="0">
                <a:solidFill>
                  <a:schemeClr val="tx1"/>
                </a:solidFill>
                <a:effectLst/>
                <a:latin typeface="+mn-lt"/>
                <a:ea typeface="+mn-ea"/>
                <a:cs typeface="+mn-cs"/>
              </a:rPr>
              <a:t> in Mumbwa in 2011 and 2015.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figures have captured visually the changes we know have happened-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2011 MAL and to some extent MOH and MCD were considered the hubs for nutrition, but interaction was not consistent among the ministries and other partners- and in fact from the interviews we did at the time, we know that people were not really even sure what the other sectors were doing or what it meant to be ‘working for nutrition’.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Fast forward to 2015 and we have a map shape that is considered a much stronger network, with the DNCC now as the hub, but also consistent interactions between the network members even outside of the DNCC- and the interviews reveal a very strong understanding of what it means for each sector to be involved in nutrition. </a:t>
            </a:r>
          </a:p>
          <a:p>
            <a:endParaRPr lang="en-US" dirty="0"/>
          </a:p>
        </p:txBody>
      </p:sp>
      <p:sp>
        <p:nvSpPr>
          <p:cNvPr id="4" name="Slide Number Placeholder 3"/>
          <p:cNvSpPr>
            <a:spLocks noGrp="1"/>
          </p:cNvSpPr>
          <p:nvPr>
            <p:ph type="sldNum" sz="quarter" idx="10"/>
          </p:nvPr>
        </p:nvSpPr>
        <p:spPr/>
        <p:txBody>
          <a:bodyPr/>
          <a:lstStyle/>
          <a:p>
            <a:fld id="{B32FBCC0-4566-4938-B411-80E05E5E1076}" type="slidenum">
              <a:rPr lang="en-US" smtClean="0"/>
              <a:t>7</a:t>
            </a:fld>
            <a:endParaRPr lang="en-US"/>
          </a:p>
        </p:txBody>
      </p:sp>
    </p:spTree>
    <p:extLst>
      <p:ext uri="{BB962C8B-B14F-4D97-AF65-F5344CB8AC3E}">
        <p14:creationId xmlns:p14="http://schemas.microsoft.com/office/powerpoint/2010/main" val="347576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72355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35975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328904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329936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25969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103812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378428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274398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57956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175070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BB8BD9-D695-4442-A935-4C836C2902E8}" type="datetimeFigureOut">
              <a:rPr lang="en-ZA" smtClean="0"/>
              <a:t>2018/09/11</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BF44BA-681B-422E-9E73-828510647F37}" type="slidenum">
              <a:rPr lang="en-ZA" smtClean="0"/>
              <a:t>‹#›</a:t>
            </a:fld>
            <a:endParaRPr lang="en-ZA"/>
          </a:p>
        </p:txBody>
      </p:sp>
    </p:spTree>
    <p:extLst>
      <p:ext uri="{BB962C8B-B14F-4D97-AF65-F5344CB8AC3E}">
        <p14:creationId xmlns:p14="http://schemas.microsoft.com/office/powerpoint/2010/main" val="404591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9107"/>
            <a:ext cx="9144000" cy="6839785"/>
          </a:xfrm>
          <a:prstGeom prst="rect">
            <a:avLst/>
          </a:prstGeom>
        </p:spPr>
      </p:pic>
    </p:spTree>
    <p:extLst>
      <p:ext uri="{BB962C8B-B14F-4D97-AF65-F5344CB8AC3E}">
        <p14:creationId xmlns:p14="http://schemas.microsoft.com/office/powerpoint/2010/main" val="426251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07"/>
            <a:ext cx="9144000" cy="6839785"/>
          </a:xfrm>
          <a:prstGeom prst="rect">
            <a:avLst/>
          </a:prstGeom>
        </p:spPr>
      </p:pic>
      <p:sp>
        <p:nvSpPr>
          <p:cNvPr id="8" name="TextBox 7"/>
          <p:cNvSpPr txBox="1"/>
          <p:nvPr/>
        </p:nvSpPr>
        <p:spPr>
          <a:xfrm>
            <a:off x="179512" y="260648"/>
            <a:ext cx="8712968" cy="3847207"/>
          </a:xfrm>
          <a:prstGeom prst="rect">
            <a:avLst/>
          </a:prstGeom>
          <a:noFill/>
        </p:spPr>
        <p:txBody>
          <a:bodyPr wrap="square" rtlCol="0">
            <a:spAutoFit/>
          </a:bodyPr>
          <a:lstStyle/>
          <a:p>
            <a:pPr algn="ctr"/>
            <a:r>
              <a:rPr lang="en-ZA" sz="2000" b="1" dirty="0"/>
              <a:t>NEPAD Nutrition and Food Systems Strategic Programme</a:t>
            </a:r>
            <a:r>
              <a:rPr lang="en-US" sz="2000" b="1" dirty="0">
                <a:solidFill>
                  <a:srgbClr val="005327"/>
                </a:solidFill>
                <a:cs typeface="Arial"/>
              </a:rPr>
              <a:t/>
            </a:r>
            <a:br>
              <a:rPr lang="en-US" sz="2000" b="1" dirty="0">
                <a:solidFill>
                  <a:srgbClr val="005327"/>
                </a:solidFill>
                <a:cs typeface="Arial"/>
              </a:rPr>
            </a:br>
            <a:endParaRPr lang="en-US" sz="2000" b="1" dirty="0">
              <a:solidFill>
                <a:srgbClr val="005327"/>
              </a:solidFill>
              <a:cs typeface="Arial"/>
            </a:endParaRPr>
          </a:p>
          <a:p>
            <a:pPr algn="ctr"/>
            <a:r>
              <a:rPr lang="en-ZA" sz="2000" b="1" dirty="0"/>
              <a:t>Towards Coordinated and Accelerated Action for the Eradication of Hunger and Malnutrition in </a:t>
            </a:r>
            <a:r>
              <a:rPr lang="en-ZA" sz="2000" b="1" dirty="0" smtClean="0"/>
              <a:t>Africa</a:t>
            </a:r>
          </a:p>
          <a:p>
            <a:pPr algn="ctr"/>
            <a:endParaRPr lang="en-ZA" sz="2000" dirty="0"/>
          </a:p>
          <a:p>
            <a:pPr algn="ctr"/>
            <a:r>
              <a:rPr lang="en-US" sz="2000" b="1" dirty="0" smtClean="0">
                <a:solidFill>
                  <a:srgbClr val="005327"/>
                </a:solidFill>
                <a:cs typeface="Arial"/>
              </a:rPr>
              <a:t>NEPAD-EAC-IGAD </a:t>
            </a:r>
            <a:r>
              <a:rPr lang="en-US" sz="2000" b="1" dirty="0" smtClean="0">
                <a:solidFill>
                  <a:srgbClr val="005327"/>
                </a:solidFill>
                <a:cs typeface="Arial"/>
              </a:rPr>
              <a:t>KM </a:t>
            </a:r>
            <a:r>
              <a:rPr lang="en-US" sz="2000" b="1" dirty="0" smtClean="0">
                <a:solidFill>
                  <a:srgbClr val="005327"/>
                </a:solidFill>
                <a:cs typeface="Arial"/>
              </a:rPr>
              <a:t>Training Workshop</a:t>
            </a:r>
            <a:r>
              <a:rPr lang="en-US" sz="2000" dirty="0" smtClean="0">
                <a:solidFill>
                  <a:srgbClr val="005327"/>
                </a:solidFill>
                <a:cs typeface="Arial"/>
              </a:rPr>
              <a:t>,</a:t>
            </a:r>
          </a:p>
          <a:p>
            <a:pPr algn="ctr"/>
            <a:r>
              <a:rPr lang="en-US" sz="2000" dirty="0" smtClean="0">
                <a:solidFill>
                  <a:srgbClr val="005327"/>
                </a:solidFill>
                <a:cs typeface="Arial"/>
              </a:rPr>
              <a:t> 11 September 2018</a:t>
            </a:r>
          </a:p>
          <a:p>
            <a:pPr algn="ctr"/>
            <a:endParaRPr lang="en-US" sz="2000" dirty="0" smtClean="0">
              <a:solidFill>
                <a:srgbClr val="005327"/>
              </a:solidFill>
              <a:cs typeface="Arial"/>
            </a:endParaRPr>
          </a:p>
          <a:p>
            <a:pPr algn="ctr"/>
            <a:r>
              <a:rPr lang="en-US" sz="2000" b="1" dirty="0" smtClean="0">
                <a:solidFill>
                  <a:srgbClr val="005327"/>
                </a:solidFill>
                <a:cs typeface="Arial"/>
              </a:rPr>
              <a:t>Kefilwe Moalosi – Senior Nutrition Officer</a:t>
            </a:r>
            <a:endParaRPr lang="en-US" sz="2000" b="1" dirty="0" smtClean="0">
              <a:solidFill>
                <a:srgbClr val="005327"/>
              </a:solidFill>
              <a:cs typeface="Arial"/>
            </a:endParaRPr>
          </a:p>
          <a:p>
            <a:pPr algn="ctr"/>
            <a:endParaRPr lang="en-US" sz="2400" dirty="0">
              <a:solidFill>
                <a:srgbClr val="005327"/>
              </a:solidFill>
              <a:cs typeface="Arial"/>
            </a:endParaRPr>
          </a:p>
          <a:p>
            <a:pPr algn="ctr"/>
            <a:r>
              <a:rPr lang="en-US" sz="2000" dirty="0">
                <a:solidFill>
                  <a:srgbClr val="005327"/>
                </a:solidFill>
                <a:latin typeface="Arial"/>
                <a:cs typeface="Arial"/>
              </a:rPr>
              <a:t/>
            </a:r>
            <a:br>
              <a:rPr lang="en-US" sz="2000" dirty="0">
                <a:solidFill>
                  <a:srgbClr val="005327"/>
                </a:solidFill>
                <a:latin typeface="Arial"/>
                <a:cs typeface="Arial"/>
              </a:rPr>
            </a:br>
            <a:endParaRPr lang="en-ZA" sz="2000" dirty="0">
              <a:solidFill>
                <a:srgbClr val="996633"/>
              </a:solidFill>
            </a:endParaRPr>
          </a:p>
        </p:txBody>
      </p:sp>
      <p:sp>
        <p:nvSpPr>
          <p:cNvPr id="5" name="Date Placeholder 8"/>
          <p:cNvSpPr>
            <a:spLocks noGrp="1"/>
          </p:cNvSpPr>
          <p:nvPr>
            <p:ph type="dt" sz="quarter" idx="10"/>
          </p:nvPr>
        </p:nvSpPr>
        <p:spPr>
          <a:xfrm>
            <a:off x="7013575" y="0"/>
            <a:ext cx="2130425" cy="47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r" eaLnBrk="1" hangingPunct="1"/>
            <a:fld id="{43ADE1B2-0C5B-4009-A5F8-66DC8C844980}" type="datetime5">
              <a:rPr lang="en-US" sz="1400" b="0" smtClean="0"/>
              <a:pPr algn="r" eaLnBrk="1" hangingPunct="1"/>
              <a:t>11-Sep-18</a:t>
            </a:fld>
            <a:endParaRPr lang="en-US" sz="1400" b="0" dirty="0"/>
          </a:p>
        </p:txBody>
      </p:sp>
    </p:spTree>
    <p:extLst>
      <p:ext uri="{BB962C8B-B14F-4D97-AF65-F5344CB8AC3E}">
        <p14:creationId xmlns:p14="http://schemas.microsoft.com/office/powerpoint/2010/main" val="20550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bwMode="gray">
          <a:xfrm>
            <a:off x="467544" y="332656"/>
            <a:ext cx="8208912" cy="1143000"/>
          </a:xfrm>
          <a:prstGeom prst="rect">
            <a:avLst/>
          </a:prstGeom>
          <a:solidFill>
            <a:srgbClr val="92D050"/>
          </a:solidFill>
          <a:ln w="15875" cap="flat" cmpd="sng" algn="ctr">
            <a:solidFill>
              <a:srgbClr val="005327"/>
            </a:solidFill>
            <a:prstDash val="solid"/>
            <a:miter lim="800000"/>
            <a:headEnd type="none" w="med" len="med"/>
            <a:tailEnd type="none" w="med" len="med"/>
          </a:ln>
        </p:spPr>
        <p:txBody>
          <a:bodyPr tIns="91440" bIns="91440" anchor="ctr">
            <a:prstTxWarp prst="textNoShape">
              <a:avLst/>
            </a:prstTxWarp>
          </a:bodyPr>
          <a:lstStyle/>
          <a:p>
            <a:r>
              <a:rPr lang="en-US" sz="2800" dirty="0">
                <a:solidFill>
                  <a:schemeClr val="bg1"/>
                </a:solidFill>
                <a:ea typeface="Arial" pitchFamily="-65" charset="0"/>
                <a:cs typeface="Arial"/>
              </a:rPr>
              <a:t>Flagship Programmes for  Nutrition and Food Security</a:t>
            </a:r>
          </a:p>
        </p:txBody>
      </p:sp>
      <p:sp>
        <p:nvSpPr>
          <p:cNvPr id="5" name="Rectangle 9"/>
          <p:cNvSpPr>
            <a:spLocks noGrp="1" noChangeArrowheads="1"/>
          </p:cNvSpPr>
          <p:nvPr>
            <p:ph idx="1"/>
          </p:nvPr>
        </p:nvSpPr>
        <p:spPr bwMode="gray">
          <a:xfrm>
            <a:off x="467544" y="1268760"/>
            <a:ext cx="8219256" cy="4473624"/>
          </a:xfrm>
          <a:prstGeom prst="rect">
            <a:avLst/>
          </a:prstGeom>
          <a:solidFill>
            <a:schemeClr val="bg1"/>
          </a:solidFill>
          <a:ln w="15875" cap="flat" cmpd="sng" algn="ctr">
            <a:solidFill>
              <a:srgbClr val="005327"/>
            </a:solidFill>
            <a:prstDash val="solid"/>
            <a:miter lim="800000"/>
            <a:headEnd type="none" w="med" len="med"/>
            <a:tailEnd type="none" w="med" len="med"/>
          </a:ln>
        </p:spPr>
        <p:txBody>
          <a:bodyPr lIns="45720" rIns="45720" anchor="t">
            <a:prstTxWarp prst="textNoShape">
              <a:avLst/>
            </a:prstTxWarp>
          </a:bodyPr>
          <a:lstStyle/>
          <a:p>
            <a:pPr marL="342900" lvl="1" indent="-342900">
              <a:buFont typeface="Wingdings" panose="05000000000000000000" pitchFamily="2" charset="2"/>
              <a:buChar char="v"/>
            </a:pPr>
            <a:endParaRPr lang="en-ZA" sz="2400" dirty="0">
              <a:cs typeface="Arial"/>
            </a:endParaRPr>
          </a:p>
          <a:p>
            <a:pPr marL="342900" lvl="1" indent="-342900">
              <a:buFont typeface="Wingdings" panose="05000000000000000000" pitchFamily="2" charset="2"/>
              <a:buChar char="v"/>
            </a:pPr>
            <a:endParaRPr lang="en-ZA" sz="2400" dirty="0">
              <a:cs typeface="Arial"/>
            </a:endParaRPr>
          </a:p>
          <a:p>
            <a:pPr marL="342900" lvl="1" indent="-342900">
              <a:buFont typeface="Wingdings" panose="05000000000000000000" pitchFamily="2" charset="2"/>
              <a:buChar char="v"/>
            </a:pPr>
            <a:r>
              <a:rPr lang="en-ZA" sz="2400" dirty="0">
                <a:cs typeface="Arial"/>
              </a:rPr>
              <a:t>Capacity Development </a:t>
            </a:r>
          </a:p>
          <a:p>
            <a:pPr marL="342900" lvl="1" indent="-342900">
              <a:buFont typeface="Wingdings" panose="05000000000000000000" pitchFamily="2" charset="2"/>
              <a:buChar char="v"/>
            </a:pPr>
            <a:endParaRPr lang="en-ZA" sz="2400" dirty="0">
              <a:cs typeface="Arial"/>
            </a:endParaRPr>
          </a:p>
          <a:p>
            <a:pPr marL="342900" lvl="1" indent="-342900">
              <a:buFont typeface="Wingdings" panose="05000000000000000000" pitchFamily="2" charset="2"/>
              <a:buChar char="v"/>
            </a:pPr>
            <a:r>
              <a:rPr lang="en-ZA" sz="2400" dirty="0">
                <a:cs typeface="Arial"/>
              </a:rPr>
              <a:t>Policy and Advocacy </a:t>
            </a:r>
          </a:p>
          <a:p>
            <a:pPr marL="342900" lvl="1" indent="-342900">
              <a:buFont typeface="Wingdings" panose="05000000000000000000" pitchFamily="2" charset="2"/>
              <a:buChar char="v"/>
            </a:pPr>
            <a:endParaRPr lang="en-ZA" sz="2400" dirty="0">
              <a:cs typeface="Arial"/>
            </a:endParaRPr>
          </a:p>
          <a:p>
            <a:pPr marL="742950" lvl="2" indent="-342900">
              <a:buFont typeface="Wingdings" panose="05000000000000000000" pitchFamily="2" charset="2"/>
              <a:buChar char="v"/>
            </a:pPr>
            <a:r>
              <a:rPr lang="en-ZA" sz="2000" dirty="0">
                <a:cs typeface="Arial"/>
              </a:rPr>
              <a:t>Agenda 2063, Malabo, ARNS, IFNA, SUN, ICN2, SDGs, Cost of Hunger in Africa, Pan African Parliamentary Alliance for Food and Nutrition Security, African Leaders for </a:t>
            </a:r>
            <a:r>
              <a:rPr lang="en-ZA" sz="2000" dirty="0" smtClean="0">
                <a:cs typeface="Arial"/>
              </a:rPr>
              <a:t>Nutrition, the RECs Food and </a:t>
            </a:r>
            <a:r>
              <a:rPr lang="en-ZA" sz="2000" smtClean="0">
                <a:cs typeface="Arial"/>
              </a:rPr>
              <a:t>Nutrition strategies, and </a:t>
            </a:r>
            <a:r>
              <a:rPr lang="en-ZA" sz="2000" dirty="0">
                <a:cs typeface="Arial"/>
              </a:rPr>
              <a:t>others. </a:t>
            </a:r>
          </a:p>
        </p:txBody>
      </p:sp>
    </p:spTree>
    <p:extLst>
      <p:ext uri="{BB962C8B-B14F-4D97-AF65-F5344CB8AC3E}">
        <p14:creationId xmlns:p14="http://schemas.microsoft.com/office/powerpoint/2010/main" val="70150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6C458-0290-494B-9FEB-701459555EEC}"/>
              </a:ext>
            </a:extLst>
          </p:cNvPr>
          <p:cNvSpPr>
            <a:spLocks noGrp="1"/>
          </p:cNvSpPr>
          <p:nvPr>
            <p:ph type="title"/>
          </p:nvPr>
        </p:nvSpPr>
        <p:spPr>
          <a:xfrm>
            <a:off x="457200" y="322764"/>
            <a:ext cx="8229600" cy="1143000"/>
          </a:xfrm>
        </p:spPr>
        <p:txBody>
          <a:bodyPr/>
          <a:lstStyle/>
          <a:p>
            <a:r>
              <a:rPr lang="en-US" dirty="0"/>
              <a:t>Cross Cutting Issues</a:t>
            </a:r>
          </a:p>
        </p:txBody>
      </p:sp>
      <p:sp>
        <p:nvSpPr>
          <p:cNvPr id="3" name="Content Placeholder 2">
            <a:extLst>
              <a:ext uri="{FF2B5EF4-FFF2-40B4-BE49-F238E27FC236}">
                <a16:creationId xmlns:a16="http://schemas.microsoft.com/office/drawing/2014/main" xmlns="" id="{47F0A44C-969D-EF45-A96B-C23AF0745993}"/>
              </a:ext>
            </a:extLst>
          </p:cNvPr>
          <p:cNvSpPr>
            <a:spLocks noGrp="1"/>
          </p:cNvSpPr>
          <p:nvPr>
            <p:ph idx="1"/>
          </p:nvPr>
        </p:nvSpPr>
        <p:spPr>
          <a:xfrm>
            <a:off x="457200" y="1196752"/>
            <a:ext cx="8229600" cy="4525963"/>
          </a:xfrm>
        </p:spPr>
        <p:txBody>
          <a:bodyPr/>
          <a:lstStyle/>
          <a:p>
            <a:r>
              <a:rPr lang="en-ZA" dirty="0"/>
              <a:t>Promote technical and nutrition leadership - capacity development</a:t>
            </a:r>
          </a:p>
          <a:p>
            <a:r>
              <a:rPr lang="en-ZA" dirty="0"/>
              <a:t>Initiate and implement a combined knowledge management platform (Surveillance)</a:t>
            </a:r>
          </a:p>
          <a:p>
            <a:r>
              <a:rPr lang="en-ZA" dirty="0"/>
              <a:t>Conduct and promote regional tracking of the nutrition situation</a:t>
            </a:r>
          </a:p>
          <a:p>
            <a:r>
              <a:rPr lang="en-ZA" dirty="0"/>
              <a:t>Convene consultative and discussion fora</a:t>
            </a:r>
          </a:p>
          <a:p>
            <a:r>
              <a:rPr lang="en-ZA" dirty="0"/>
              <a:t>Support regional and continental initiatives</a:t>
            </a:r>
          </a:p>
          <a:p>
            <a:endParaRPr lang="en-US" dirty="0"/>
          </a:p>
        </p:txBody>
      </p:sp>
    </p:spTree>
    <p:extLst>
      <p:ext uri="{BB962C8B-B14F-4D97-AF65-F5344CB8AC3E}">
        <p14:creationId xmlns:p14="http://schemas.microsoft.com/office/powerpoint/2010/main" val="9955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6C458-0290-494B-9FEB-701459555EEC}"/>
              </a:ext>
            </a:extLst>
          </p:cNvPr>
          <p:cNvSpPr>
            <a:spLocks noGrp="1"/>
          </p:cNvSpPr>
          <p:nvPr>
            <p:ph type="title"/>
          </p:nvPr>
        </p:nvSpPr>
        <p:spPr>
          <a:xfrm>
            <a:off x="457200" y="322764"/>
            <a:ext cx="8229600" cy="1143000"/>
          </a:xfrm>
        </p:spPr>
        <p:txBody>
          <a:bodyPr/>
          <a:lstStyle/>
          <a:p>
            <a:r>
              <a:rPr lang="en-US" dirty="0"/>
              <a:t>Role of NEPAD</a:t>
            </a:r>
          </a:p>
        </p:txBody>
      </p:sp>
      <p:sp>
        <p:nvSpPr>
          <p:cNvPr id="3" name="Content Placeholder 2">
            <a:extLst>
              <a:ext uri="{FF2B5EF4-FFF2-40B4-BE49-F238E27FC236}">
                <a16:creationId xmlns:a16="http://schemas.microsoft.com/office/drawing/2014/main" xmlns="" id="{47F0A44C-969D-EF45-A96B-C23AF0745993}"/>
              </a:ext>
            </a:extLst>
          </p:cNvPr>
          <p:cNvSpPr>
            <a:spLocks noGrp="1"/>
          </p:cNvSpPr>
          <p:nvPr>
            <p:ph idx="1"/>
          </p:nvPr>
        </p:nvSpPr>
        <p:spPr>
          <a:xfrm>
            <a:off x="457200" y="1196752"/>
            <a:ext cx="8229600" cy="4525963"/>
          </a:xfrm>
        </p:spPr>
        <p:txBody>
          <a:bodyPr/>
          <a:lstStyle/>
          <a:p>
            <a:r>
              <a:rPr lang="en-ZA" dirty="0"/>
              <a:t>Convening</a:t>
            </a:r>
          </a:p>
          <a:p>
            <a:r>
              <a:rPr lang="en-ZA" dirty="0"/>
              <a:t>Policy alignment </a:t>
            </a:r>
          </a:p>
          <a:p>
            <a:r>
              <a:rPr lang="en-ZA" dirty="0"/>
              <a:t>Advocacy</a:t>
            </a:r>
          </a:p>
          <a:p>
            <a:r>
              <a:rPr lang="en-ZA" dirty="0"/>
              <a:t>Surveillance</a:t>
            </a:r>
          </a:p>
          <a:p>
            <a:r>
              <a:rPr lang="en-ZA" dirty="0"/>
              <a:t>Galvanising grassroots engagement</a:t>
            </a:r>
          </a:p>
          <a:p>
            <a:r>
              <a:rPr lang="en-ZA" dirty="0"/>
              <a:t>Accountability and reporting</a:t>
            </a:r>
          </a:p>
          <a:p>
            <a:r>
              <a:rPr lang="en-ZA" dirty="0"/>
              <a:t>Capacity strengthening</a:t>
            </a:r>
          </a:p>
          <a:p>
            <a:endParaRPr lang="en-US" dirty="0"/>
          </a:p>
        </p:txBody>
      </p:sp>
    </p:spTree>
    <p:extLst>
      <p:ext uri="{BB962C8B-B14F-4D97-AF65-F5344CB8AC3E}">
        <p14:creationId xmlns:p14="http://schemas.microsoft.com/office/powerpoint/2010/main" val="187859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6C458-0290-494B-9FEB-701459555EEC}"/>
              </a:ext>
            </a:extLst>
          </p:cNvPr>
          <p:cNvSpPr>
            <a:spLocks noGrp="1"/>
          </p:cNvSpPr>
          <p:nvPr>
            <p:ph type="title"/>
          </p:nvPr>
        </p:nvSpPr>
        <p:spPr>
          <a:xfrm>
            <a:off x="457200" y="322764"/>
            <a:ext cx="8229600" cy="1143000"/>
          </a:xfrm>
        </p:spPr>
        <p:txBody>
          <a:bodyPr/>
          <a:lstStyle/>
          <a:p>
            <a:r>
              <a:rPr lang="en-US" dirty="0"/>
              <a:t>Delivery Modality</a:t>
            </a:r>
          </a:p>
        </p:txBody>
      </p:sp>
      <p:sp>
        <p:nvSpPr>
          <p:cNvPr id="3" name="Content Placeholder 2">
            <a:extLst>
              <a:ext uri="{FF2B5EF4-FFF2-40B4-BE49-F238E27FC236}">
                <a16:creationId xmlns:a16="http://schemas.microsoft.com/office/drawing/2014/main" xmlns="" id="{47F0A44C-969D-EF45-A96B-C23AF0745993}"/>
              </a:ext>
            </a:extLst>
          </p:cNvPr>
          <p:cNvSpPr>
            <a:spLocks noGrp="1"/>
          </p:cNvSpPr>
          <p:nvPr>
            <p:ph idx="1"/>
          </p:nvPr>
        </p:nvSpPr>
        <p:spPr>
          <a:xfrm>
            <a:off x="457200" y="1196752"/>
            <a:ext cx="8229600" cy="4525963"/>
          </a:xfrm>
        </p:spPr>
        <p:txBody>
          <a:bodyPr/>
          <a:lstStyle/>
          <a:p>
            <a:r>
              <a:rPr lang="en-ZA" dirty="0"/>
              <a:t>“Five Country – Five Region” Initialization:</a:t>
            </a:r>
          </a:p>
          <a:p>
            <a:pPr lvl="1"/>
            <a:r>
              <a:rPr lang="en-ZA" dirty="0"/>
              <a:t>Botswana</a:t>
            </a:r>
          </a:p>
          <a:p>
            <a:pPr lvl="1"/>
            <a:r>
              <a:rPr lang="en-ZA" dirty="0"/>
              <a:t>Burundi</a:t>
            </a:r>
          </a:p>
          <a:p>
            <a:pPr lvl="1"/>
            <a:r>
              <a:rPr lang="en-ZA" dirty="0"/>
              <a:t>Chad</a:t>
            </a:r>
          </a:p>
          <a:p>
            <a:pPr lvl="1"/>
            <a:r>
              <a:rPr lang="en-ZA" dirty="0"/>
              <a:t>Egypt</a:t>
            </a:r>
          </a:p>
          <a:p>
            <a:pPr lvl="1"/>
            <a:r>
              <a:rPr lang="en-ZA" dirty="0"/>
              <a:t>Equatorial Guinea </a:t>
            </a:r>
          </a:p>
          <a:p>
            <a:r>
              <a:rPr lang="en-US" dirty="0"/>
              <a:t>Investment Meeting with key partners/ funders</a:t>
            </a:r>
          </a:p>
        </p:txBody>
      </p:sp>
    </p:spTree>
    <p:extLst>
      <p:ext uri="{BB962C8B-B14F-4D97-AF65-F5344CB8AC3E}">
        <p14:creationId xmlns:p14="http://schemas.microsoft.com/office/powerpoint/2010/main" val="83207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212976"/>
            <a:ext cx="7128792" cy="434259"/>
          </a:xfrm>
        </p:spPr>
        <p:txBody>
          <a:bodyPr/>
          <a:lstStyle/>
          <a:p>
            <a:r>
              <a:rPr lang="en-ZA" dirty="0"/>
              <a:t/>
            </a:r>
            <a:br>
              <a:rPr lang="en-ZA" dirty="0"/>
            </a:br>
            <a:r>
              <a:rPr lang="en-ZA" dirty="0"/>
              <a:t/>
            </a:r>
            <a:br>
              <a:rPr lang="en-ZA" dirty="0"/>
            </a:br>
            <a:endParaRPr lang="en-ZA" sz="7200" dirty="0"/>
          </a:p>
        </p:txBody>
      </p:sp>
      <p:pic>
        <p:nvPicPr>
          <p:cNvPr id="4" name="Picture 2" descr="C:\Users\Dufour\Desktop\PHOTOS\ALLFOODS-banner.JPG"/>
          <p:cNvPicPr>
            <a:picLocks noChangeAspect="1" noChangeArrowheads="1"/>
          </p:cNvPicPr>
          <p:nvPr/>
        </p:nvPicPr>
        <p:blipFill>
          <a:blip r:embed="rId2" cstate="print"/>
          <a:srcRect/>
          <a:stretch>
            <a:fillRect/>
          </a:stretch>
        </p:blipFill>
        <p:spPr bwMode="auto">
          <a:xfrm>
            <a:off x="0" y="188640"/>
            <a:ext cx="9193396" cy="2016224"/>
          </a:xfrm>
          <a:prstGeom prst="rect">
            <a:avLst/>
          </a:prstGeom>
          <a:noFill/>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2938"/>
            <a:ext cx="7772400"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51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55360" cy="792088"/>
          </a:xfrm>
        </p:spPr>
        <p:txBody>
          <a:bodyPr/>
          <a:lstStyle/>
          <a:p>
            <a:r>
              <a:rPr lang="en-US" dirty="0" smtClean="0">
                <a:solidFill>
                  <a:srgbClr val="0070C0"/>
                </a:solidFill>
              </a:rPr>
              <a:t>Some BIG Challenges!! - </a:t>
            </a:r>
            <a:r>
              <a:rPr lang="en-US" sz="2800" dirty="0" smtClean="0">
                <a:solidFill>
                  <a:srgbClr val="00B050"/>
                </a:solidFill>
              </a:rPr>
              <a:t>opportunities</a:t>
            </a:r>
            <a:endParaRPr lang="en-US" sz="2800" dirty="0">
              <a:solidFill>
                <a:srgbClr val="00B050"/>
              </a:solidFill>
            </a:endParaRPr>
          </a:p>
        </p:txBody>
      </p:sp>
      <p:sp>
        <p:nvSpPr>
          <p:cNvPr id="3" name="Content Placeholder 2"/>
          <p:cNvSpPr>
            <a:spLocks noGrp="1"/>
          </p:cNvSpPr>
          <p:nvPr>
            <p:ph idx="1"/>
          </p:nvPr>
        </p:nvSpPr>
        <p:spPr>
          <a:xfrm>
            <a:off x="539552" y="1196752"/>
            <a:ext cx="8352928" cy="4813995"/>
          </a:xfrm>
        </p:spPr>
        <p:txBody>
          <a:bodyPr/>
          <a:lstStyle/>
          <a:p>
            <a:r>
              <a:rPr lang="en-US" dirty="0" smtClean="0"/>
              <a:t>Preaching to the converted </a:t>
            </a:r>
          </a:p>
          <a:p>
            <a:r>
              <a:rPr lang="en-US" dirty="0" smtClean="0"/>
              <a:t>Not engaging all the required sectors adequately</a:t>
            </a:r>
          </a:p>
          <a:p>
            <a:r>
              <a:rPr lang="en-US" dirty="0"/>
              <a:t>Poor dissemination </a:t>
            </a:r>
            <a:r>
              <a:rPr lang="en-US" dirty="0" smtClean="0"/>
              <a:t>of tools </a:t>
            </a:r>
            <a:endParaRPr lang="en-US" dirty="0"/>
          </a:p>
          <a:p>
            <a:r>
              <a:rPr lang="en-US" dirty="0" smtClean="0"/>
              <a:t>Poor messaging </a:t>
            </a:r>
          </a:p>
          <a:p>
            <a:r>
              <a:rPr lang="en-US" dirty="0" smtClean="0"/>
              <a:t>Poor/low capacities – </a:t>
            </a:r>
            <a:r>
              <a:rPr lang="en-US" sz="2400" dirty="0" smtClean="0"/>
              <a:t>we need boots on the ground</a:t>
            </a:r>
          </a:p>
          <a:p>
            <a:r>
              <a:rPr lang="en-US" dirty="0" smtClean="0"/>
              <a:t>Poor/low investments </a:t>
            </a:r>
          </a:p>
          <a:p>
            <a:r>
              <a:rPr lang="en-US" dirty="0" smtClean="0"/>
              <a:t>Questionable advocacy and prioritization</a:t>
            </a:r>
            <a:endParaRPr lang="en-US" dirty="0"/>
          </a:p>
        </p:txBody>
      </p:sp>
    </p:spTree>
    <p:extLst>
      <p:ext uri="{BB962C8B-B14F-4D97-AF65-F5344CB8AC3E}">
        <p14:creationId xmlns:p14="http://schemas.microsoft.com/office/powerpoint/2010/main" val="30776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lstStyle/>
          <a:p>
            <a:r>
              <a:rPr lang="en-US" sz="8000" dirty="0" smtClean="0"/>
              <a:t>What?</a:t>
            </a:r>
            <a:br>
              <a:rPr lang="en-US" sz="8000" dirty="0" smtClean="0"/>
            </a:br>
            <a:r>
              <a:rPr lang="en-US" sz="8000" dirty="0" smtClean="0"/>
              <a:t>So what?</a:t>
            </a:r>
            <a:br>
              <a:rPr lang="en-US" sz="8000" dirty="0" smtClean="0"/>
            </a:br>
            <a:r>
              <a:rPr lang="en-US" sz="8000" dirty="0" smtClean="0"/>
              <a:t>Now what?</a:t>
            </a:r>
            <a:br>
              <a:rPr lang="en-US" sz="8000" dirty="0" smtClean="0"/>
            </a:br>
            <a:r>
              <a:rPr lang="en-US" sz="8000" dirty="0"/>
              <a:t/>
            </a:r>
            <a:br>
              <a:rPr lang="en-US" sz="8000" dirty="0"/>
            </a:b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924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3E234-F001-6745-BD9E-FD3B4C317530}"/>
              </a:ext>
            </a:extLst>
          </p:cNvPr>
          <p:cNvSpPr>
            <a:spLocks noGrp="1"/>
          </p:cNvSpPr>
          <p:nvPr>
            <p:ph type="title"/>
          </p:nvPr>
        </p:nvSpPr>
        <p:spPr/>
        <p:txBody>
          <a:bodyPr>
            <a:normAutofit fontScale="90000"/>
          </a:bodyPr>
          <a:lstStyle/>
          <a:p>
            <a:r>
              <a:rPr lang="en-ZA" dirty="0"/>
              <a:t>The NEPAD Programme identifies four programme components</a:t>
            </a:r>
            <a:endParaRPr lang="en-US" dirty="0"/>
          </a:p>
        </p:txBody>
      </p:sp>
      <p:sp>
        <p:nvSpPr>
          <p:cNvPr id="3" name="Content Placeholder 2">
            <a:extLst>
              <a:ext uri="{FF2B5EF4-FFF2-40B4-BE49-F238E27FC236}">
                <a16:creationId xmlns:a16="http://schemas.microsoft.com/office/drawing/2014/main" xmlns="" id="{B83D5810-30B1-BF40-B2AC-F11E48D7008E}"/>
              </a:ext>
            </a:extLst>
          </p:cNvPr>
          <p:cNvSpPr>
            <a:spLocks noGrp="1"/>
          </p:cNvSpPr>
          <p:nvPr>
            <p:ph idx="1"/>
          </p:nvPr>
        </p:nvSpPr>
        <p:spPr>
          <a:xfrm>
            <a:off x="179512" y="1988840"/>
            <a:ext cx="8784976" cy="4525963"/>
          </a:xfrm>
        </p:spPr>
        <p:txBody>
          <a:bodyPr>
            <a:normAutofit/>
          </a:bodyPr>
          <a:lstStyle/>
          <a:p>
            <a:r>
              <a:rPr lang="en-ZA" sz="2800" b="1" dirty="0"/>
              <a:t>Component 1</a:t>
            </a:r>
            <a:r>
              <a:rPr lang="en-ZA" sz="2800" i="1" dirty="0"/>
              <a:t>: Creating an Enabling Environment</a:t>
            </a:r>
          </a:p>
          <a:p>
            <a:pPr marL="0" indent="0">
              <a:buNone/>
            </a:pPr>
            <a:r>
              <a:rPr lang="en-ZA" sz="2800" i="1" dirty="0"/>
              <a:t> </a:t>
            </a:r>
          </a:p>
          <a:p>
            <a:r>
              <a:rPr lang="en-ZA" sz="2800" b="1" dirty="0"/>
              <a:t>Component 2</a:t>
            </a:r>
            <a:r>
              <a:rPr lang="en-ZA" sz="2800" i="1" dirty="0"/>
              <a:t>: Nutrition-Sensitive Programming</a:t>
            </a:r>
          </a:p>
          <a:p>
            <a:pPr marL="0" indent="0">
              <a:buNone/>
            </a:pPr>
            <a:r>
              <a:rPr lang="en-ZA" sz="2800" i="1" dirty="0"/>
              <a:t> </a:t>
            </a:r>
            <a:endParaRPr lang="en-ZA" sz="2800" dirty="0"/>
          </a:p>
          <a:p>
            <a:r>
              <a:rPr lang="en-ZA" sz="2800" b="1" dirty="0"/>
              <a:t>Component 3</a:t>
            </a:r>
            <a:r>
              <a:rPr lang="en-ZA" sz="2800" i="1" dirty="0"/>
              <a:t>: Embedding Flagships </a:t>
            </a:r>
          </a:p>
          <a:p>
            <a:pPr marL="0" indent="0">
              <a:buNone/>
            </a:pPr>
            <a:endParaRPr lang="en-ZA" sz="2800" dirty="0"/>
          </a:p>
          <a:p>
            <a:r>
              <a:rPr lang="en-ZA" sz="2800" b="1" dirty="0"/>
              <a:t>Component 4</a:t>
            </a:r>
            <a:r>
              <a:rPr lang="en-ZA" sz="2800" i="1" dirty="0"/>
              <a:t>: Underlying Cross-Cutting Considerations</a:t>
            </a:r>
            <a:endParaRPr lang="en-ZA" sz="2800" dirty="0"/>
          </a:p>
          <a:p>
            <a:pPr marL="0" indent="0">
              <a:buNone/>
            </a:pPr>
            <a:endParaRPr lang="en-US" dirty="0"/>
          </a:p>
        </p:txBody>
      </p:sp>
    </p:spTree>
    <p:extLst>
      <p:ext uri="{BB962C8B-B14F-4D97-AF65-F5344CB8AC3E}">
        <p14:creationId xmlns:p14="http://schemas.microsoft.com/office/powerpoint/2010/main" val="1039786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16052931"/>
              </p:ext>
            </p:extLst>
          </p:nvPr>
        </p:nvGraphicFramePr>
        <p:xfrm>
          <a:off x="-180528" y="260648"/>
          <a:ext cx="13973676" cy="5723467"/>
        </p:xfrm>
        <a:graphic>
          <a:graphicData uri="http://schemas.openxmlformats.org/presentationml/2006/ole">
            <mc:AlternateContent xmlns:mc="http://schemas.openxmlformats.org/markup-compatibility/2006">
              <mc:Choice xmlns:v="urn:schemas-microsoft-com:vml" Requires="v">
                <p:oleObj spid="_x0000_s1046" name="Document" r:id="rId4" imgW="5905500" imgH="3175000" progId="Word.Document.12">
                  <p:embed/>
                </p:oleObj>
              </mc:Choice>
              <mc:Fallback>
                <p:oleObj name="Document" r:id="rId4" imgW="5905500" imgH="3175000" progId="Word.Document.12">
                  <p:embed/>
                  <p:pic>
                    <p:nvPicPr>
                      <p:cNvPr id="2" name="Object 1"/>
                      <p:cNvPicPr/>
                      <p:nvPr/>
                    </p:nvPicPr>
                    <p:blipFill>
                      <a:blip r:embed="rId5"/>
                      <a:stretch>
                        <a:fillRect/>
                      </a:stretch>
                    </p:blipFill>
                    <p:spPr>
                      <a:xfrm>
                        <a:off x="-180528" y="260648"/>
                        <a:ext cx="13973676" cy="5723467"/>
                      </a:xfrm>
                      <a:prstGeom prst="rect">
                        <a:avLst/>
                      </a:prstGeom>
                    </p:spPr>
                  </p:pic>
                </p:oleObj>
              </mc:Fallback>
            </mc:AlternateContent>
          </a:graphicData>
        </a:graphic>
      </p:graphicFrame>
    </p:spTree>
    <p:extLst>
      <p:ext uri="{BB962C8B-B14F-4D97-AF65-F5344CB8AC3E}">
        <p14:creationId xmlns:p14="http://schemas.microsoft.com/office/powerpoint/2010/main" val="2932903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79" y="3974"/>
            <a:ext cx="7886700" cy="789893"/>
          </a:xfrm>
        </p:spPr>
        <p:txBody>
          <a:bodyPr/>
          <a:lstStyle/>
          <a:p>
            <a:r>
              <a:rPr lang="en-US" dirty="0"/>
              <a:t>Policy coherence</a:t>
            </a:r>
          </a:p>
        </p:txBody>
      </p:sp>
      <p:sp>
        <p:nvSpPr>
          <p:cNvPr id="3" name="Slide Number Placeholder 2"/>
          <p:cNvSpPr>
            <a:spLocks noGrp="1"/>
          </p:cNvSpPr>
          <p:nvPr>
            <p:ph type="sldNum" sz="quarter" idx="12"/>
          </p:nvPr>
        </p:nvSpPr>
        <p:spPr/>
        <p:txBody>
          <a:bodyPr/>
          <a:lstStyle/>
          <a:p>
            <a:fld id="{98F8A40D-EBB0-48EB-9E22-A11BB4517913}"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26830961"/>
              </p:ext>
            </p:extLst>
          </p:nvPr>
        </p:nvGraphicFramePr>
        <p:xfrm>
          <a:off x="379379" y="793867"/>
          <a:ext cx="8540032" cy="5131702"/>
        </p:xfrm>
        <a:graphic>
          <a:graphicData uri="http://schemas.openxmlformats.org/drawingml/2006/table">
            <a:tbl>
              <a:tblPr firstRow="1" firstCol="1" bandRow="1"/>
              <a:tblGrid>
                <a:gridCol w="1422769">
                  <a:extLst>
                    <a:ext uri="{9D8B030D-6E8A-4147-A177-3AD203B41FA5}">
                      <a16:colId xmlns:a16="http://schemas.microsoft.com/office/drawing/2014/main" xmlns="" val="20000"/>
                    </a:ext>
                  </a:extLst>
                </a:gridCol>
                <a:gridCol w="1422769">
                  <a:extLst>
                    <a:ext uri="{9D8B030D-6E8A-4147-A177-3AD203B41FA5}">
                      <a16:colId xmlns:a16="http://schemas.microsoft.com/office/drawing/2014/main" xmlns="" val="20001"/>
                    </a:ext>
                  </a:extLst>
                </a:gridCol>
                <a:gridCol w="1424478">
                  <a:extLst>
                    <a:ext uri="{9D8B030D-6E8A-4147-A177-3AD203B41FA5}">
                      <a16:colId xmlns:a16="http://schemas.microsoft.com/office/drawing/2014/main" xmlns="" val="20002"/>
                    </a:ext>
                  </a:extLst>
                </a:gridCol>
                <a:gridCol w="1422769">
                  <a:extLst>
                    <a:ext uri="{9D8B030D-6E8A-4147-A177-3AD203B41FA5}">
                      <a16:colId xmlns:a16="http://schemas.microsoft.com/office/drawing/2014/main" xmlns="" val="20003"/>
                    </a:ext>
                  </a:extLst>
                </a:gridCol>
                <a:gridCol w="1422769">
                  <a:extLst>
                    <a:ext uri="{9D8B030D-6E8A-4147-A177-3AD203B41FA5}">
                      <a16:colId xmlns:a16="http://schemas.microsoft.com/office/drawing/2014/main" xmlns="" val="20004"/>
                    </a:ext>
                  </a:extLst>
                </a:gridCol>
                <a:gridCol w="1424478">
                  <a:extLst>
                    <a:ext uri="{9D8B030D-6E8A-4147-A177-3AD203B41FA5}">
                      <a16:colId xmlns:a16="http://schemas.microsoft.com/office/drawing/2014/main" xmlns="" val="20005"/>
                    </a:ext>
                  </a:extLst>
                </a:gridCol>
              </a:tblGrid>
              <a:tr h="0">
                <a:tc gridSpan="6">
                  <a:txBody>
                    <a:bodyPr/>
                    <a:lstStyle/>
                    <a:p>
                      <a:pPr marL="0" marR="0" algn="ctr">
                        <a:spcBef>
                          <a:spcPts val="45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Millennium Development Goals, 2000</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171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10451">
                <a:tc gridSpan="6">
                  <a:txBody>
                    <a:bodyPr/>
                    <a:lstStyle/>
                    <a:p>
                      <a:pPr marL="0" marR="0" algn="ctr">
                        <a:spcBef>
                          <a:spcPts val="450"/>
                        </a:spcBef>
                        <a:spcAft>
                          <a:spcPts val="0"/>
                        </a:spcAft>
                      </a:pP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Zambia Vision 2030, GRZ 2006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10451">
                <a:tc gridSpan="6">
                  <a:txBody>
                    <a:bodyPr/>
                    <a:lstStyle/>
                    <a:p>
                      <a:pPr marL="0" marR="0" algn="ctr">
                        <a:spcBef>
                          <a:spcPts val="450"/>
                        </a:spcBef>
                        <a:spcAft>
                          <a:spcPts val="0"/>
                        </a:spcAft>
                      </a:pPr>
                      <a:r>
                        <a:rPr lang="en-US"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Zambia Poverty Reduction Strategy Paper, IMF 2007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10451">
                <a:tc gridSpan="6">
                  <a:txBody>
                    <a:bodyPr/>
                    <a:lstStyle/>
                    <a:p>
                      <a:pPr marL="0" marR="0" algn="ctr">
                        <a:spcBef>
                          <a:spcPts val="450"/>
                        </a:spcBef>
                        <a:spcAft>
                          <a:spcPts val="0"/>
                        </a:spcAft>
                      </a:pPr>
                      <a:r>
                        <a:rPr lang="en-US"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Zambia Sixth National Development Plan, GRZ  2011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20901">
                <a:tc>
                  <a:txBody>
                    <a:bodyPr/>
                    <a:lstStyle/>
                    <a:p>
                      <a:pPr marL="0" marR="0" algn="ctr">
                        <a:spcBef>
                          <a:spcPts val="45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Nutrition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45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Agriculture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45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Health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45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Education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45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Social </a:t>
                      </a:r>
                      <a:br>
                        <a:rPr lang="en-US" sz="1100" b="1">
                          <a:effectLst/>
                          <a:latin typeface="Calibri" panose="020F0502020204030204" pitchFamily="34" charset="0"/>
                          <a:ea typeface="Calibri" panose="020F0502020204030204" pitchFamily="34" charset="0"/>
                          <a:cs typeface="Times New Roman" panose="02020603050405020304" pitchFamily="18" charset="0"/>
                        </a:rPr>
                      </a:br>
                      <a:r>
                        <a:rPr lang="en-US" sz="1100" b="1">
                          <a:effectLst/>
                          <a:latin typeface="Calibri" panose="020F0502020204030204" pitchFamily="34" charset="0"/>
                          <a:ea typeface="Calibri" panose="020F0502020204030204" pitchFamily="34" charset="0"/>
                          <a:cs typeface="Times New Roman" panose="02020603050405020304" pitchFamily="18" charset="0"/>
                        </a:rPr>
                        <a:t>protection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45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Water and sanitation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651968">
                <a:tc>
                  <a:txBody>
                    <a:bodyPr/>
                    <a:lstStyle/>
                    <a:p>
                      <a:pPr marL="0" marR="0" algn="ctr">
                        <a:spcBef>
                          <a:spcPts val="45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SUN Framework for Action 2010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CAADP agreement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marL="0" marR="0" algn="ctr">
                        <a:spcBef>
                          <a:spcPts val="45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World Health Assembly agreement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66"/>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0000"/>
                    </a:solidFill>
                  </a:tcPr>
                </a:tc>
                <a:extLst>
                  <a:ext uri="{0D108BD9-81ED-4DB2-BD59-A6C34878D82A}">
                    <a16:rowId xmlns:a16="http://schemas.microsoft.com/office/drawing/2014/main" xmlns="" val="10005"/>
                  </a:ext>
                </a:extLst>
              </a:tr>
              <a:tr h="651968">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Food and Nutrition Policy 2006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Agriculture Policy 2004-15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Health Policy 1992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School Health and Nutrition Policy 2006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008E"/>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2812"/>
                    </a:solidFill>
                  </a:tcPr>
                </a:tc>
                <a:extLst>
                  <a:ext uri="{0D108BD9-81ED-4DB2-BD59-A6C34878D82A}">
                    <a16:rowId xmlns:a16="http://schemas.microsoft.com/office/drawing/2014/main" xmlns="" val="10006"/>
                  </a:ext>
                </a:extLst>
              </a:tr>
              <a:tr h="651968">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Food and Nutrition Strategic Plan 2011-15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MAL Strategic Plan 2013-16 (“Budget Strategy”)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spcBef>
                          <a:spcPts val="45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National Health Strategic Plan 2011-16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Social Protection Framework 2013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48EA"/>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WASH Framework 2006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746B"/>
                    </a:solidFill>
                  </a:tcPr>
                </a:tc>
                <a:extLst>
                  <a:ext uri="{0D108BD9-81ED-4DB2-BD59-A6C34878D82A}">
                    <a16:rowId xmlns:a16="http://schemas.microsoft.com/office/drawing/2014/main" xmlns="" val="10007"/>
                  </a:ext>
                </a:extLst>
              </a:tr>
              <a:tr h="651968">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1000 Most Critical Days Program 2013-15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Agriculture Sector Implementation Plan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Micronutrient Policy 2005-2011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School Health and Nutrition Program Guidelines 2008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Rural / Urban Water &amp; Sanitation Supply Programmes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A589"/>
                    </a:solidFill>
                  </a:tcPr>
                </a:tc>
                <a:extLst>
                  <a:ext uri="{0D108BD9-81ED-4DB2-BD59-A6C34878D82A}">
                    <a16:rowId xmlns:a16="http://schemas.microsoft.com/office/drawing/2014/main" xmlns="" val="10008"/>
                  </a:ext>
                </a:extLst>
              </a:tr>
              <a:tr h="651968">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Agriculture Investment Plan 2014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BEFA"/>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ECA"/>
                    </a:solidFill>
                  </a:tcPr>
                </a:tc>
                <a:extLst>
                  <a:ext uri="{0D108BD9-81ED-4DB2-BD59-A6C34878D82A}">
                    <a16:rowId xmlns:a16="http://schemas.microsoft.com/office/drawing/2014/main" xmlns="" val="10009"/>
                  </a:ext>
                </a:extLst>
              </a:tr>
              <a:tr h="651968">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Multisectoral District Plan (Mumbwa)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Agriculture Ministry Workplan (Mumbwa)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45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MCDMCH-DOH Workplan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Mumbwa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Education Ministry Workplan (Mumbwa)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45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MCDMCH-DCW/DSP Workplan (Mumbwa)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6F6"/>
                    </a:solidFill>
                  </a:tcPr>
                </a:tc>
                <a:tc>
                  <a:txBody>
                    <a:bodyPr/>
                    <a:lstStyle/>
                    <a:p>
                      <a:pPr marL="0" marR="0" algn="ctr">
                        <a:spcBef>
                          <a:spcPts val="45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Local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Gov</a:t>
                      </a:r>
                      <a:r>
                        <a:rPr lang="en-US" sz="1100" dirty="0">
                          <a:effectLst/>
                          <a:latin typeface="Calibri" panose="020F0502020204030204" pitchFamily="34" charset="0"/>
                          <a:ea typeface="Calibri" panose="020F0502020204030204" pitchFamily="34" charset="0"/>
                          <a:cs typeface="Times New Roman" panose="02020603050405020304" pitchFamily="18" charset="0"/>
                        </a:rPr>
                        <a:t> Ministry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Workplan</a:t>
                      </a:r>
                      <a:r>
                        <a:rPr lang="en-US" sz="1100" dirty="0">
                          <a:effectLst/>
                          <a:latin typeface="Calibri" panose="020F0502020204030204" pitchFamily="34" charset="0"/>
                          <a:ea typeface="Calibri" panose="020F0502020204030204" pitchFamily="34" charset="0"/>
                          <a:cs typeface="Times New Roman" panose="02020603050405020304" pitchFamily="18" charset="0"/>
                        </a:rPr>
                        <a:t> (Mumbwa)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E7"/>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84400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 Mechanisms</a:t>
            </a:r>
          </a:p>
        </p:txBody>
      </p:sp>
      <p:sp>
        <p:nvSpPr>
          <p:cNvPr id="3" name="Slide Number Placeholder 2"/>
          <p:cNvSpPr>
            <a:spLocks noGrp="1"/>
          </p:cNvSpPr>
          <p:nvPr>
            <p:ph type="sldNum" sz="quarter" idx="12"/>
          </p:nvPr>
        </p:nvSpPr>
        <p:spPr/>
        <p:txBody>
          <a:bodyPr/>
          <a:lstStyle/>
          <a:p>
            <a:fld id="{98F8A40D-EBB0-48EB-9E22-A11BB4517913}" type="slidenum">
              <a:rPr lang="en-US" smtClean="0"/>
              <a:t>7</a:t>
            </a:fld>
            <a:endParaRPr lang="en-US"/>
          </a:p>
        </p:txBody>
      </p:sp>
      <p:pic>
        <p:nvPicPr>
          <p:cNvPr id="4" name="Picture 3"/>
          <p:cNvPicPr/>
          <p:nvPr/>
        </p:nvPicPr>
        <p:blipFill rotWithShape="1">
          <a:blip r:embed="rId3">
            <a:extLst>
              <a:ext uri="{28A0092B-C50C-407E-A947-70E740481C1C}">
                <a14:useLocalDpi xmlns:a14="http://schemas.microsoft.com/office/drawing/2010/main" val="0"/>
              </a:ext>
            </a:extLst>
          </a:blip>
          <a:srcRect l="16916" t="4461" r="20152" b="11278"/>
          <a:stretch/>
        </p:blipFill>
        <p:spPr bwMode="auto">
          <a:xfrm>
            <a:off x="175098" y="1825173"/>
            <a:ext cx="4580360" cy="3678079"/>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3273" t="1531" r="23243" b="396"/>
          <a:stretch/>
        </p:blipFill>
        <p:spPr bwMode="auto">
          <a:xfrm>
            <a:off x="4739584" y="2152579"/>
            <a:ext cx="3775766" cy="3023266"/>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6" name="TextBox 5"/>
          <p:cNvSpPr txBox="1"/>
          <p:nvPr/>
        </p:nvSpPr>
        <p:spPr>
          <a:xfrm>
            <a:off x="1750980" y="5454806"/>
            <a:ext cx="1940668" cy="369332"/>
          </a:xfrm>
          <a:prstGeom prst="rect">
            <a:avLst/>
          </a:prstGeom>
          <a:noFill/>
        </p:spPr>
        <p:txBody>
          <a:bodyPr wrap="square" rtlCol="0">
            <a:spAutoFit/>
          </a:bodyPr>
          <a:lstStyle/>
          <a:p>
            <a:pPr algn="ctr"/>
            <a:r>
              <a:rPr lang="en-US" b="1" dirty="0"/>
              <a:t>2011</a:t>
            </a:r>
          </a:p>
        </p:txBody>
      </p:sp>
      <p:sp>
        <p:nvSpPr>
          <p:cNvPr id="7" name="TextBox 6"/>
          <p:cNvSpPr txBox="1"/>
          <p:nvPr/>
        </p:nvSpPr>
        <p:spPr>
          <a:xfrm>
            <a:off x="5994672" y="5454806"/>
            <a:ext cx="1940668" cy="369332"/>
          </a:xfrm>
          <a:prstGeom prst="rect">
            <a:avLst/>
          </a:prstGeom>
          <a:noFill/>
        </p:spPr>
        <p:txBody>
          <a:bodyPr wrap="square" rtlCol="0">
            <a:spAutoFit/>
          </a:bodyPr>
          <a:lstStyle/>
          <a:p>
            <a:pPr algn="ctr"/>
            <a:r>
              <a:rPr lang="en-US" b="1" dirty="0"/>
              <a:t>2015</a:t>
            </a:r>
          </a:p>
        </p:txBody>
      </p:sp>
    </p:spTree>
    <p:extLst>
      <p:ext uri="{BB962C8B-B14F-4D97-AF65-F5344CB8AC3E}">
        <p14:creationId xmlns:p14="http://schemas.microsoft.com/office/powerpoint/2010/main" val="64625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152401" y="186267"/>
            <a:ext cx="8771466" cy="6451600"/>
          </a:xfrm>
          <a:prstGeom prst="rect">
            <a:avLst/>
          </a:prstGeom>
          <a:noFill/>
        </p:spPr>
      </p:pic>
      <p:sp>
        <p:nvSpPr>
          <p:cNvPr id="2" name="Oval 1">
            <a:extLst>
              <a:ext uri="{FF2B5EF4-FFF2-40B4-BE49-F238E27FC236}">
                <a16:creationId xmlns:a16="http://schemas.microsoft.com/office/drawing/2014/main" xmlns="" id="{AC48EF92-0C12-B646-BBF4-D983519EF485}"/>
              </a:ext>
            </a:extLst>
          </p:cNvPr>
          <p:cNvSpPr/>
          <p:nvPr/>
        </p:nvSpPr>
        <p:spPr>
          <a:xfrm>
            <a:off x="-216566" y="5069306"/>
            <a:ext cx="8622630" cy="20614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a:solidFill>
                  <a:srgbClr val="FF0000"/>
                </a:solidFill>
              </a:ln>
              <a:noFill/>
            </a:endParaRPr>
          </a:p>
        </p:txBody>
      </p:sp>
    </p:spTree>
    <p:extLst>
      <p:ext uri="{BB962C8B-B14F-4D97-AF65-F5344CB8AC3E}">
        <p14:creationId xmlns:p14="http://schemas.microsoft.com/office/powerpoint/2010/main" val="290436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bwMode="gray">
          <a:xfrm>
            <a:off x="467544" y="332656"/>
            <a:ext cx="8208912" cy="1143000"/>
          </a:xfrm>
          <a:prstGeom prst="rect">
            <a:avLst/>
          </a:prstGeom>
          <a:solidFill>
            <a:srgbClr val="92D050"/>
          </a:solidFill>
          <a:ln w="15875" cap="flat" cmpd="sng" algn="ctr">
            <a:solidFill>
              <a:srgbClr val="005327"/>
            </a:solidFill>
            <a:prstDash val="solid"/>
            <a:miter lim="800000"/>
            <a:headEnd type="none" w="med" len="med"/>
            <a:tailEnd type="none" w="med" len="med"/>
          </a:ln>
        </p:spPr>
        <p:txBody>
          <a:bodyPr tIns="91440" bIns="91440" anchor="ctr">
            <a:prstTxWarp prst="textNoShape">
              <a:avLst/>
            </a:prstTxWarp>
          </a:bodyPr>
          <a:lstStyle/>
          <a:p>
            <a:r>
              <a:rPr lang="en-US" sz="2800" dirty="0">
                <a:solidFill>
                  <a:schemeClr val="bg1"/>
                </a:solidFill>
                <a:ea typeface="Arial" pitchFamily="-65" charset="0"/>
                <a:cs typeface="Arial"/>
              </a:rPr>
              <a:t>Flagship Programmes for Nutrition and Food Security</a:t>
            </a:r>
          </a:p>
        </p:txBody>
      </p:sp>
      <p:sp>
        <p:nvSpPr>
          <p:cNvPr id="5" name="Rectangle 9"/>
          <p:cNvSpPr>
            <a:spLocks noGrp="1" noChangeArrowheads="1"/>
          </p:cNvSpPr>
          <p:nvPr>
            <p:ph idx="1"/>
          </p:nvPr>
        </p:nvSpPr>
        <p:spPr bwMode="gray">
          <a:xfrm>
            <a:off x="467544" y="1268760"/>
            <a:ext cx="8352928" cy="4752528"/>
          </a:xfrm>
          <a:prstGeom prst="rect">
            <a:avLst/>
          </a:prstGeom>
          <a:solidFill>
            <a:schemeClr val="bg1"/>
          </a:solidFill>
          <a:ln w="15875" cap="flat" cmpd="sng" algn="ctr">
            <a:solidFill>
              <a:srgbClr val="005327"/>
            </a:solidFill>
            <a:prstDash val="solid"/>
            <a:miter lim="800000"/>
            <a:headEnd type="none" w="med" len="med"/>
            <a:tailEnd type="none" w="med" len="med"/>
          </a:ln>
        </p:spPr>
        <p:txBody>
          <a:bodyPr lIns="45720" rIns="45720" anchor="t">
            <a:prstTxWarp prst="textNoShape">
              <a:avLst/>
            </a:prstTxWarp>
          </a:bodyPr>
          <a:lstStyle/>
          <a:p>
            <a:pPr marL="0" lvl="1" indent="0">
              <a:buNone/>
            </a:pPr>
            <a:endParaRPr lang="en-ZA" sz="2400" dirty="0">
              <a:cs typeface="Arial"/>
            </a:endParaRPr>
          </a:p>
          <a:p>
            <a:pPr marL="342900" lvl="1" indent="-342900">
              <a:buFont typeface="Wingdings" panose="05000000000000000000" pitchFamily="2" charset="2"/>
              <a:buChar char="v"/>
            </a:pPr>
            <a:r>
              <a:rPr lang="en-ZA" sz="2400" dirty="0">
                <a:cs typeface="Arial"/>
              </a:rPr>
              <a:t>Maternal and Child Nutrition </a:t>
            </a:r>
          </a:p>
          <a:p>
            <a:pPr marL="342900" lvl="1" indent="-342900">
              <a:buFont typeface="Wingdings" panose="05000000000000000000" pitchFamily="2" charset="2"/>
              <a:buChar char="v"/>
            </a:pPr>
            <a:r>
              <a:rPr lang="en-ZA" sz="2400" dirty="0">
                <a:cs typeface="Arial"/>
              </a:rPr>
              <a:t>Home Grown School Feeding </a:t>
            </a:r>
          </a:p>
          <a:p>
            <a:pPr marL="342900" lvl="1" indent="-342900">
              <a:buFont typeface="Wingdings" panose="05000000000000000000" pitchFamily="2" charset="2"/>
              <a:buChar char="v"/>
            </a:pPr>
            <a:r>
              <a:rPr lang="en-ZA" sz="2400" dirty="0">
                <a:cs typeface="Arial"/>
              </a:rPr>
              <a:t>Addressing Micronutrient Deficiencies through Food Fortification, Biofortification and Supplementation</a:t>
            </a:r>
          </a:p>
          <a:p>
            <a:pPr marL="342900" lvl="1" indent="-342900">
              <a:buFont typeface="Wingdings" panose="05000000000000000000" pitchFamily="2" charset="2"/>
              <a:buChar char="v"/>
            </a:pPr>
            <a:r>
              <a:rPr lang="en-ZA" sz="2400" dirty="0">
                <a:cs typeface="Arial"/>
              </a:rPr>
              <a:t>Dietary Diversification – dietary guidelines, food baskets and indigenous crops</a:t>
            </a:r>
          </a:p>
          <a:p>
            <a:pPr marL="342900" lvl="1" indent="-342900">
              <a:buFont typeface="Wingdings" panose="05000000000000000000" pitchFamily="2" charset="2"/>
              <a:buChar char="v"/>
            </a:pPr>
            <a:endParaRPr lang="en-ZA" sz="2400" dirty="0">
              <a:cs typeface="Arial"/>
            </a:endParaRPr>
          </a:p>
          <a:p>
            <a:pPr marL="342900" lvl="1" indent="-342900">
              <a:buFont typeface="Wingdings" panose="05000000000000000000" pitchFamily="2" charset="2"/>
              <a:buChar char="v"/>
            </a:pPr>
            <a:r>
              <a:rPr lang="en-ZA" sz="2400" dirty="0">
                <a:cs typeface="Arial"/>
              </a:rPr>
              <a:t>Food Safety and Quality Management</a:t>
            </a:r>
          </a:p>
          <a:p>
            <a:pPr marL="342900" lvl="1" indent="-342900">
              <a:buFont typeface="Wingdings" panose="05000000000000000000" pitchFamily="2" charset="2"/>
              <a:buChar char="v"/>
            </a:pPr>
            <a:r>
              <a:rPr lang="en-ZA" sz="2400" dirty="0">
                <a:cs typeface="Arial"/>
              </a:rPr>
              <a:t>Non Communicable Diseases</a:t>
            </a:r>
          </a:p>
          <a:p>
            <a:pPr marL="342900" lvl="1" indent="-342900">
              <a:buFont typeface="Wingdings" panose="05000000000000000000" pitchFamily="2" charset="2"/>
              <a:buChar char="v"/>
            </a:pPr>
            <a:r>
              <a:rPr lang="en-ZA" sz="2400" dirty="0">
                <a:cs typeface="Arial"/>
              </a:rPr>
              <a:t>Communicable Diseases</a:t>
            </a:r>
          </a:p>
        </p:txBody>
      </p:sp>
    </p:spTree>
    <p:extLst>
      <p:ext uri="{BB962C8B-B14F-4D97-AF65-F5344CB8AC3E}">
        <p14:creationId xmlns:p14="http://schemas.microsoft.com/office/powerpoint/2010/main" val="3863922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726</Words>
  <Application>Microsoft Office PowerPoint</Application>
  <PresentationFormat>On-screen Show (4:3)</PresentationFormat>
  <Paragraphs>132</Paragraphs>
  <Slides>14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Times New Roman</vt:lpstr>
      <vt:lpstr>Wingdings</vt:lpstr>
      <vt:lpstr>Office Theme</vt:lpstr>
      <vt:lpstr>Document</vt:lpstr>
      <vt:lpstr>PowerPoint Presentation</vt:lpstr>
      <vt:lpstr>Some BIG Challenges!! - opportunities</vt:lpstr>
      <vt:lpstr>What? So what? Now what?   </vt:lpstr>
      <vt:lpstr>The NEPAD Programme identifies four programme components</vt:lpstr>
      <vt:lpstr>PowerPoint Presentation</vt:lpstr>
      <vt:lpstr>Policy coherence</vt:lpstr>
      <vt:lpstr>Coordination Mechanisms</vt:lpstr>
      <vt:lpstr>PowerPoint Presentation</vt:lpstr>
      <vt:lpstr>Flagship Programmes for Nutrition and Food Security</vt:lpstr>
      <vt:lpstr>Flagship Programmes for  Nutrition and Food Security</vt:lpstr>
      <vt:lpstr>Cross Cutting Issues</vt:lpstr>
      <vt:lpstr>Role of NEPAD</vt:lpstr>
      <vt:lpstr>Delivery Modality</vt:lpstr>
      <vt:lpstr>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KefilweM@nepad.org</dc:creator>
  <cp:lastModifiedBy>Kefilwe Moalosi</cp:lastModifiedBy>
  <cp:revision>64</cp:revision>
  <dcterms:created xsi:type="dcterms:W3CDTF">2013-06-12T13:25:26Z</dcterms:created>
  <dcterms:modified xsi:type="dcterms:W3CDTF">2018-09-11T09:04:34Z</dcterms:modified>
</cp:coreProperties>
</file>